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customXml/itemProps1.xml" ContentType="application/vnd.openxmlformats-officedocument.customXmlProperties+xml"/>
  <Default Extension="rels" ContentType="application/vnd.openxmlformats-package.relationship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png" ContentType="image/png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2.xml" ContentType="application/vnd.openxmlformats-officedocument.customXmlPropertie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Default Extension="jpeg" ContentType="image/jpeg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9" r:id="rId1"/>
  </p:sldMasterIdLst>
  <p:notesMasterIdLst>
    <p:notesMasterId r:id="rId9"/>
  </p:notesMasterIdLst>
  <p:handoutMasterIdLst>
    <p:handoutMasterId r:id="rId10"/>
  </p:handoutMasterIdLst>
  <p:sldIdLst>
    <p:sldId id="1726" r:id="rId2"/>
    <p:sldId id="1814" r:id="rId3"/>
    <p:sldId id="1815" r:id="rId4"/>
    <p:sldId id="1816" r:id="rId5"/>
    <p:sldId id="1817" r:id="rId6"/>
    <p:sldId id="1818" r:id="rId7"/>
    <p:sldId id="1799" r:id="rId8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DD83A3"/>
    <a:srgbClr val="B43260"/>
    <a:srgbClr val="A5D0E3"/>
    <a:srgbClr val="3D9AC3"/>
    <a:srgbClr val="CC0000"/>
    <a:srgbClr val="DDDDDD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79119" autoAdjust="0"/>
  </p:normalViewPr>
  <p:slideViewPr>
    <p:cSldViewPr>
      <p:cViewPr varScale="1">
        <p:scale>
          <a:sx n="62" d="100"/>
          <a:sy n="62" d="100"/>
        </p:scale>
        <p:origin x="-1320" y="-78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440" y="-102"/>
      </p:cViewPr>
      <p:guideLst>
        <p:guide orient="horz" pos="3024"/>
        <p:guide pos="2304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31702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0188"/>
            <a:ext cx="31702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fld id="{80C42579-1752-464B-9C87-F2C99B50CFB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9462" name="Picture 6" descr="top_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312738"/>
            <a:ext cx="7313612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226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1588"/>
            <a:ext cx="31702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fld id="{8D644C74-A2A5-4CC2-8FB9-FBD45DF1F1E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392" name="Picture 8" descr="ExLibri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9109075"/>
            <a:ext cx="9763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003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7"/>
          <p:cNvSpPr>
            <a:spLocks noChangeArrowheads="1"/>
          </p:cNvSpPr>
          <p:nvPr/>
        </p:nvSpPr>
        <p:spPr bwMode="auto">
          <a:xfrm>
            <a:off x="0" y="625475"/>
            <a:ext cx="9144000" cy="3779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4437063"/>
            <a:ext cx="9144000" cy="2459037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6" name="Picture 4" descr="intro_rainbow_ribbo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2450"/>
            <a:ext cx="914400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ExLibri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088" y="663575"/>
            <a:ext cx="2209800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736239"/>
            <a:ext cx="7772400" cy="670329"/>
          </a:xfrm>
        </p:spPr>
        <p:txBody>
          <a:bodyPr/>
          <a:lstStyle>
            <a:lvl1pPr algn="l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619555"/>
            <a:ext cx="6400800" cy="1752600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247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 rot="10800000">
            <a:off x="0" y="0"/>
            <a:ext cx="9144000" cy="4413250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15" descr="intro_rainbow_ribbo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2450"/>
            <a:ext cx="914400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מלבן 11"/>
          <p:cNvSpPr>
            <a:spLocks noChangeArrowheads="1"/>
          </p:cNvSpPr>
          <p:nvPr/>
        </p:nvSpPr>
        <p:spPr bwMode="auto">
          <a:xfrm>
            <a:off x="0" y="6116638"/>
            <a:ext cx="9144000" cy="7413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pic>
        <p:nvPicPr>
          <p:cNvPr id="7" name="Picture 3" descr="ExLibri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138" y="5118100"/>
            <a:ext cx="2209800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תמונה 15" descr="opening pictur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73050"/>
            <a:ext cx="2725738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685800" y="3736239"/>
            <a:ext cx="7772400" cy="670329"/>
          </a:xfrm>
        </p:spPr>
        <p:txBody>
          <a:bodyPr/>
          <a:lstStyle>
            <a:lvl1pPr algn="l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85800" y="4619555"/>
            <a:ext cx="6400800" cy="1752600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86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 rot="10800000">
            <a:off x="0" y="0"/>
            <a:ext cx="9144000" cy="4413250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15" descr="intro_rainbow_ribbo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2450"/>
            <a:ext cx="914400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מלבן 11"/>
          <p:cNvSpPr>
            <a:spLocks noChangeArrowheads="1"/>
          </p:cNvSpPr>
          <p:nvPr/>
        </p:nvSpPr>
        <p:spPr bwMode="auto">
          <a:xfrm>
            <a:off x="0" y="6116638"/>
            <a:ext cx="9144000" cy="7413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pic>
        <p:nvPicPr>
          <p:cNvPr id="7" name="Picture 3" descr="ExLibri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5995988"/>
            <a:ext cx="1420813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קבוצה 16"/>
          <p:cNvGrpSpPr>
            <a:grpSpLocks/>
          </p:cNvGrpSpPr>
          <p:nvPr/>
        </p:nvGrpSpPr>
        <p:grpSpPr bwMode="auto">
          <a:xfrm>
            <a:off x="6651625" y="373063"/>
            <a:ext cx="2125663" cy="2582862"/>
            <a:chOff x="1405162" y="761245"/>
            <a:chExt cx="1626160" cy="1975692"/>
          </a:xfrm>
        </p:grpSpPr>
        <p:pic>
          <p:nvPicPr>
            <p:cNvPr id="9" name="תמונה 17" descr="AV16low1.jpg"/>
            <p:cNvPicPr>
              <a:picLocks noChangeAspect="1"/>
            </p:cNvPicPr>
            <p:nvPr userDrawn="1"/>
          </p:nvPicPr>
          <p:blipFill>
            <a:blip r:embed="rId4" cstate="print"/>
            <a:srcRect l="33114" t="8737" r="23485" b="12353"/>
            <a:stretch>
              <a:fillRect/>
            </a:stretch>
          </p:blipFill>
          <p:spPr>
            <a:xfrm>
              <a:off x="2234242" y="1768415"/>
              <a:ext cx="797080" cy="966158"/>
            </a:xfrm>
            <a:prstGeom prst="roundRect">
              <a:avLst>
                <a:gd name="adj" fmla="val 8913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10" name="תמונה 18" descr="AV16low1.jpg"/>
            <p:cNvPicPr>
              <a:picLocks noChangeAspect="1"/>
            </p:cNvPicPr>
            <p:nvPr userDrawn="1"/>
          </p:nvPicPr>
          <p:blipFill>
            <a:blip r:embed="rId5" cstate="print"/>
            <a:srcRect l="18082" t="14629" r="11071" b="20370"/>
            <a:stretch>
              <a:fillRect/>
            </a:stretch>
          </p:blipFill>
          <p:spPr>
            <a:xfrm>
              <a:off x="1405162" y="1768415"/>
              <a:ext cx="794482" cy="968522"/>
            </a:xfrm>
            <a:prstGeom prst="roundRect">
              <a:avLst>
                <a:gd name="adj" fmla="val 8913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11" name="תמונה 19" descr="AV16low1.jpg"/>
            <p:cNvPicPr>
              <a:picLocks noChangeAspect="1"/>
            </p:cNvPicPr>
            <p:nvPr userDrawn="1"/>
          </p:nvPicPr>
          <p:blipFill>
            <a:blip r:embed="rId6" cstate="print"/>
            <a:srcRect l="29491" t="7819" r="14284"/>
            <a:stretch>
              <a:fillRect/>
            </a:stretch>
          </p:blipFill>
          <p:spPr>
            <a:xfrm>
              <a:off x="2238714" y="761245"/>
              <a:ext cx="792608" cy="972341"/>
            </a:xfrm>
            <a:prstGeom prst="roundRect">
              <a:avLst>
                <a:gd name="adj" fmla="val 8913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12" name="תמונה 20" descr="AV16low1.jpg"/>
            <p:cNvPicPr>
              <a:picLocks noChangeAspect="1"/>
            </p:cNvPicPr>
            <p:nvPr userDrawn="1"/>
          </p:nvPicPr>
          <p:blipFill>
            <a:blip r:embed="rId7" cstate="print"/>
            <a:srcRect l="39626" t="6172" r="11505" b="4648"/>
            <a:stretch>
              <a:fillRect/>
            </a:stretch>
          </p:blipFill>
          <p:spPr>
            <a:xfrm>
              <a:off x="1405162" y="761245"/>
              <a:ext cx="796143" cy="968576"/>
            </a:xfrm>
            <a:prstGeom prst="roundRect">
              <a:avLst>
                <a:gd name="adj" fmla="val 8913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</p:grp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685800" y="2294627"/>
            <a:ext cx="5758132" cy="1940878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85800" y="4619555"/>
            <a:ext cx="7776713" cy="1039373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1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232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ullets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12"/>
          <p:cNvSpPr>
            <a:spLocks noChangeArrowheads="1"/>
          </p:cNvSpPr>
          <p:nvPr/>
        </p:nvSpPr>
        <p:spPr bwMode="auto">
          <a:xfrm>
            <a:off x="0" y="6634163"/>
            <a:ext cx="9144000" cy="223837"/>
          </a:xfrm>
          <a:prstGeom prst="rect">
            <a:avLst/>
          </a:prstGeom>
          <a:gradFill rotWithShape="1">
            <a:gsLst>
              <a:gs pos="0">
                <a:srgbClr val="F2F2F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5" descr="ExLibri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6237288"/>
            <a:ext cx="9144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281488" y="6427788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 eaLnBrk="0" hangingPunct="0"/>
            <a:fld id="{24114FB3-4792-482A-A854-F3179854681D}" type="slidenum">
              <a:rPr lang="he-IL" sz="1000" b="1">
                <a:solidFill>
                  <a:srgbClr val="000000"/>
                </a:solidFill>
                <a:latin typeface="Verdana" pitchFamily="34" charset="0"/>
                <a:ea typeface="MS PGothic" pitchFamily="34" charset="-128"/>
              </a:rPr>
              <a:pPr algn="ctr" eaLnBrk="0" hangingPunct="0"/>
              <a:t>‹#›</a:t>
            </a:fld>
            <a:endParaRPr lang="en-US" sz="1000" b="1">
              <a:solidFill>
                <a:srgbClr val="000000"/>
              </a:solidFill>
              <a:latin typeface="Verdana" pitchFamily="34" charset="0"/>
              <a:ea typeface="MS PGothic" pitchFamily="34" charset="-128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776288"/>
            <a:ext cx="9144000" cy="5340350"/>
          </a:xfrm>
          <a:prstGeom prst="rect">
            <a:avLst/>
          </a:prstGeom>
          <a:gradFill rotWithShape="1">
            <a:gsLst>
              <a:gs pos="0">
                <a:srgbClr val="F2F2F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6" descr="ruler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741363"/>
            <a:ext cx="95313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מלבן 13"/>
          <p:cNvSpPr/>
          <p:nvPr/>
        </p:nvSpPr>
        <p:spPr bwMode="auto">
          <a:xfrm>
            <a:off x="0" y="6624638"/>
            <a:ext cx="9144000" cy="793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rgbClr val="E4E4E4"/>
              </a:gs>
              <a:gs pos="100000">
                <a:schemeClr val="bg1"/>
              </a:gs>
            </a:gsLst>
            <a:lin ang="108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rtl="1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826" y="992188"/>
            <a:ext cx="7992374" cy="4932362"/>
          </a:xfrm>
        </p:spPr>
        <p:txBody>
          <a:bodyPr/>
          <a:lstStyle>
            <a:lvl1pPr marL="233363" indent="-233363">
              <a:buClrTx/>
              <a:buSzPct val="100000"/>
              <a:buFont typeface="Arial" pitchFamily="34" charset="0"/>
              <a:buChar char="•"/>
              <a:defRPr sz="2400"/>
            </a:lvl1pPr>
            <a:lvl2pPr marL="569913" indent="-285750">
              <a:buClrTx/>
              <a:buSzPct val="100000"/>
              <a:buFont typeface="Arial" pitchFamily="34" charset="0"/>
              <a:buChar char="•"/>
              <a:defRPr sz="2400"/>
            </a:lvl2pPr>
            <a:lvl3pPr marL="801688" indent="-231775">
              <a:buClrTx/>
              <a:buSzPct val="100000"/>
              <a:buFont typeface="Arial" pitchFamily="34" charset="0"/>
              <a:buChar char="•"/>
              <a:defRPr sz="2400"/>
            </a:lvl3pPr>
            <a:lvl4pPr marL="1090613" indent="-228600">
              <a:buClrTx/>
              <a:buSzPct val="100000"/>
              <a:buFont typeface="Arial" pitchFamily="34" charset="0"/>
              <a:buChar char="•"/>
              <a:defRPr sz="2400"/>
            </a:lvl4pPr>
            <a:lvl5pPr marL="1374775" indent="-228600">
              <a:buClrTx/>
              <a:buSzPct val="100000"/>
              <a:buFont typeface="Arial" pitchFamily="34" charset="0"/>
              <a:buChar char="•"/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756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s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826" y="992188"/>
            <a:ext cx="7992374" cy="4932362"/>
          </a:xfrm>
        </p:spPr>
        <p:txBody>
          <a:bodyPr/>
          <a:lstStyle>
            <a:lvl1pPr marL="0" indent="0">
              <a:buClrTx/>
              <a:buSzPct val="100000"/>
              <a:buFont typeface="Arial" pitchFamily="34" charset="0"/>
              <a:buNone/>
              <a:defRPr sz="22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285750" indent="-285750">
              <a:buClrTx/>
              <a:buSzPct val="100000"/>
              <a:buFont typeface="Wingdings 3" pitchFamily="18" charset="2"/>
              <a:buChar char=""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509588" indent="-231775">
              <a:buClrTx/>
              <a:buSzPct val="100000"/>
              <a:buFont typeface="Wingdings 3" pitchFamily="18" charset="2"/>
              <a:buChar char="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741363" indent="-228600">
              <a:buClrTx/>
              <a:buSzPct val="100000"/>
              <a:buFont typeface="Wingdings 3" pitchFamily="18" charset="2"/>
              <a:buChar char=""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974725" indent="-228600">
              <a:buClrTx/>
              <a:buSzPct val="100000"/>
              <a:buFont typeface="Wingdings 3" pitchFamily="18" charset="2"/>
              <a:buChar char=""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125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 rot="10800000">
            <a:off x="0" y="0"/>
            <a:ext cx="9144000" cy="76993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776288"/>
            <a:ext cx="9144000" cy="5340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6" name="Picture 6" descr="ruler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741363"/>
            <a:ext cx="95313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826" y="992188"/>
            <a:ext cx="7992374" cy="4932362"/>
          </a:xfrm>
        </p:spPr>
        <p:txBody>
          <a:bodyPr/>
          <a:lstStyle>
            <a:lvl1pPr marL="0" indent="0">
              <a:buClrTx/>
              <a:buSzPct val="100000"/>
              <a:buFont typeface="Arial" pitchFamily="34" charset="0"/>
              <a:buNone/>
              <a:defRPr sz="22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0" indent="0">
              <a:buClrTx/>
              <a:buSzPct val="100000"/>
              <a:buFont typeface="Arial" pitchFamily="34" charset="0"/>
              <a:buNone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287338" indent="-287338">
              <a:buClrTx/>
              <a:buSzPct val="100000"/>
              <a:buFont typeface="Arial" pitchFamily="34" charset="0"/>
              <a:buChar char="•"/>
              <a:defRPr sz="22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574675" indent="-287338">
              <a:buClrTx/>
              <a:buSzPct val="100000"/>
              <a:buFont typeface="Arial" pitchFamily="34" charset="0"/>
              <a:buChar char="•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852488" indent="-280988">
              <a:buClrTx/>
              <a:buSzPct val="100000"/>
              <a:buFont typeface="Arial" pitchFamily="34" charset="0"/>
              <a:buChar char="•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644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 rot="10800000">
            <a:off x="0" y="0"/>
            <a:ext cx="9144000" cy="76993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776288"/>
            <a:ext cx="9144000" cy="5340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6" descr="ruler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741363"/>
            <a:ext cx="95313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44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92188"/>
            <a:ext cx="4066854" cy="4915452"/>
          </a:xfrm>
        </p:spPr>
        <p:txBody>
          <a:bodyPr/>
          <a:lstStyle>
            <a:lvl1pPr marL="339725" indent="-339725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4806" y="992188"/>
            <a:ext cx="4066854" cy="49154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e-IL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85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383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917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ro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 rot="10800000">
            <a:off x="0" y="0"/>
            <a:ext cx="9144000" cy="4413250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14" descr="intro_rainbow_ribbo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2450"/>
            <a:ext cx="914400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מלבן 11"/>
          <p:cNvSpPr>
            <a:spLocks noChangeArrowheads="1"/>
          </p:cNvSpPr>
          <p:nvPr/>
        </p:nvSpPr>
        <p:spPr bwMode="auto">
          <a:xfrm>
            <a:off x="0" y="6116638"/>
            <a:ext cx="9144000" cy="7413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7" name="Picture 3" descr="ExLibri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5995988"/>
            <a:ext cx="1420813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7" descr="1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513" y="314325"/>
            <a:ext cx="10191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 descr="1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314325"/>
            <a:ext cx="10096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0" descr="15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513" y="1743075"/>
            <a:ext cx="10191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1" descr="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613" y="1743075"/>
            <a:ext cx="10191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685800" y="2294627"/>
            <a:ext cx="5758132" cy="1940878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he-IL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85800" y="4619555"/>
            <a:ext cx="7776713" cy="1039373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12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 Ex Libris Ltd., 2012  - Internal and Confidential</a:t>
            </a:r>
          </a:p>
        </p:txBody>
      </p:sp>
    </p:spTree>
    <p:extLst>
      <p:ext uri="{BB962C8B-B14F-4D97-AF65-F5344CB8AC3E}">
        <p14:creationId xmlns:p14="http://schemas.microsoft.com/office/powerpoint/2010/main" val="920660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לבן 12"/>
          <p:cNvSpPr>
            <a:spLocks noChangeArrowheads="1"/>
          </p:cNvSpPr>
          <p:nvPr/>
        </p:nvSpPr>
        <p:spPr bwMode="auto">
          <a:xfrm>
            <a:off x="0" y="6634163"/>
            <a:ext cx="9144000" cy="223837"/>
          </a:xfrm>
          <a:prstGeom prst="rect">
            <a:avLst/>
          </a:prstGeom>
          <a:gradFill rotWithShape="1">
            <a:gsLst>
              <a:gs pos="0">
                <a:srgbClr val="F2F2F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sp>
        <p:nvSpPr>
          <p:cNvPr id="1027" name="מלבן מעוגל 7"/>
          <p:cNvSpPr>
            <a:spLocks noChangeArrowheads="1"/>
          </p:cNvSpPr>
          <p:nvPr/>
        </p:nvSpPr>
        <p:spPr bwMode="auto">
          <a:xfrm>
            <a:off x="525463" y="1238250"/>
            <a:ext cx="8093075" cy="4878388"/>
          </a:xfrm>
          <a:prstGeom prst="roundRect">
            <a:avLst>
              <a:gd name="adj" fmla="val 3926"/>
            </a:avLst>
          </a:pr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מלבן מעוגל 8"/>
          <p:cNvSpPr/>
          <p:nvPr/>
        </p:nvSpPr>
        <p:spPr bwMode="auto">
          <a:xfrm>
            <a:off x="630238" y="1338263"/>
            <a:ext cx="7883525" cy="4676775"/>
          </a:xfrm>
          <a:prstGeom prst="roundRect">
            <a:avLst>
              <a:gd name="adj" fmla="val 2794"/>
            </a:avLst>
          </a:prstGeom>
          <a:solidFill>
            <a:schemeClr val="bg1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98588"/>
            <a:ext cx="77724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7788" y="6634163"/>
            <a:ext cx="4225925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50">
                <a:solidFill>
                  <a:srgbClr val="000000"/>
                </a:solidFill>
                <a:latin typeface="+mn-lt"/>
                <a:cs typeface="Arial" pitchFamily="34" charset="0"/>
                <a:sym typeface="Symbol" pitchFamily="18" charset="2"/>
              </a:defRPr>
            </a:lvl1pPr>
          </a:lstStyle>
          <a:p>
            <a:pPr>
              <a:defRPr/>
            </a:pPr>
            <a:r>
              <a:rPr lang="en-US"/>
              <a:t></a:t>
            </a:r>
            <a:r>
              <a:rPr lang="fr-FR"/>
              <a:t> Ex Libris Ltd., 2012  - </a:t>
            </a:r>
            <a:r>
              <a:rPr lang="fr-FR" err="1"/>
              <a:t>Internal</a:t>
            </a:r>
            <a:r>
              <a:rPr lang="fr-FR"/>
              <a:t> and </a:t>
            </a:r>
            <a:r>
              <a:rPr lang="fr-FR" err="1"/>
              <a:t>Confidential</a:t>
            </a:r>
            <a:endParaRPr lang="en-US"/>
          </a:p>
        </p:txBody>
      </p:sp>
      <p:pic>
        <p:nvPicPr>
          <p:cNvPr id="1031" name="Picture 5" descr="ExLibris-logo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6237288"/>
            <a:ext cx="9144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7"/>
          <p:cNvSpPr>
            <a:spLocks noChangeArrowheads="1"/>
          </p:cNvSpPr>
          <p:nvPr/>
        </p:nvSpPr>
        <p:spPr bwMode="auto">
          <a:xfrm>
            <a:off x="4281488" y="6427788"/>
            <a:ext cx="58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 eaLnBrk="0" hangingPunct="0"/>
            <a:fld id="{02C1F284-B6EC-4036-83DE-FFC8446C273D}" type="slidenum">
              <a:rPr lang="he-IL" sz="1000" b="1">
                <a:solidFill>
                  <a:srgbClr val="000000"/>
                </a:solidFill>
                <a:latin typeface="Verdana" pitchFamily="34" charset="0"/>
                <a:ea typeface="MS PGothic" pitchFamily="34" charset="-128"/>
              </a:rPr>
              <a:pPr algn="ctr" eaLnBrk="0" hangingPunct="0"/>
              <a:t>‹#›</a:t>
            </a:fld>
            <a:endParaRPr lang="en-US" sz="1000" b="1">
              <a:solidFill>
                <a:srgbClr val="000000"/>
              </a:solidFill>
              <a:latin typeface="Verdana" pitchFamily="34" charset="0"/>
              <a:ea typeface="MS PGothic" pitchFamily="34" charset="-128"/>
            </a:endParaRPr>
          </a:p>
        </p:txBody>
      </p:sp>
      <p:sp>
        <p:nvSpPr>
          <p:cNvPr id="1033" name="Rectangle 5"/>
          <p:cNvSpPr>
            <a:spLocks noChangeArrowheads="1"/>
          </p:cNvSpPr>
          <p:nvPr/>
        </p:nvSpPr>
        <p:spPr bwMode="auto">
          <a:xfrm>
            <a:off x="0" y="776288"/>
            <a:ext cx="9144000" cy="5340350"/>
          </a:xfrm>
          <a:prstGeom prst="rect">
            <a:avLst/>
          </a:prstGeom>
          <a:gradFill rotWithShape="1">
            <a:gsLst>
              <a:gs pos="0">
                <a:srgbClr val="F2F2F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 rtl="1"/>
            <a:endParaRPr lang="en-US">
              <a:solidFill>
                <a:srgbClr val="000000"/>
              </a:solidFill>
            </a:endParaRPr>
          </a:p>
        </p:txBody>
      </p:sp>
      <p:pic>
        <p:nvPicPr>
          <p:cNvPr id="1034" name="Picture 6" descr="ruler"/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741363"/>
            <a:ext cx="95313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0650"/>
            <a:ext cx="8229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" name="מלבן 13"/>
          <p:cNvSpPr/>
          <p:nvPr/>
        </p:nvSpPr>
        <p:spPr bwMode="auto">
          <a:xfrm>
            <a:off x="0" y="6624638"/>
            <a:ext cx="9144000" cy="793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rgbClr val="E4E4E4"/>
              </a:gs>
              <a:gs pos="100000">
                <a:schemeClr val="bg1"/>
              </a:gs>
            </a:gsLst>
            <a:lin ang="108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rtl="1"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24" r:id="rId1"/>
    <p:sldLayoutId id="2147484825" r:id="rId2"/>
    <p:sldLayoutId id="2147484826" r:id="rId3"/>
    <p:sldLayoutId id="2147484827" r:id="rId4"/>
    <p:sldLayoutId id="2147484819" r:id="rId5"/>
    <p:sldLayoutId id="2147484828" r:id="rId6"/>
    <p:sldLayoutId id="2147484829" r:id="rId7"/>
    <p:sldLayoutId id="2147484820" r:id="rId8"/>
    <p:sldLayoutId id="2147484821" r:id="rId9"/>
    <p:sldLayoutId id="2147484822" r:id="rId10"/>
    <p:sldLayoutId id="2147484823" r:id="rId11"/>
    <p:sldLayoutId id="2147484830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35000"/>
        </a:spcBef>
        <a:spcAft>
          <a:spcPct val="0"/>
        </a:spcAft>
        <a:buSzPct val="85000"/>
        <a:buChar char="•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כותרת משנה 8"/>
          <p:cNvSpPr>
            <a:spLocks noGrp="1"/>
          </p:cNvSpPr>
          <p:nvPr>
            <p:ph type="subTitle" idx="1"/>
          </p:nvPr>
        </p:nvSpPr>
        <p:spPr>
          <a:xfrm>
            <a:off x="685800" y="4619625"/>
            <a:ext cx="7777163" cy="1039813"/>
          </a:xfrm>
        </p:spPr>
        <p:txBody>
          <a:bodyPr/>
          <a:lstStyle/>
          <a:p>
            <a:r>
              <a:rPr lang="en-US" smtClean="0">
                <a:solidFill>
                  <a:srgbClr val="595959"/>
                </a:solidFill>
              </a:rPr>
              <a:t>Josh Weisman</a:t>
            </a:r>
          </a:p>
          <a:p>
            <a:r>
              <a:rPr lang="en-US" sz="1800" smtClean="0">
                <a:solidFill>
                  <a:srgbClr val="595959"/>
                </a:solidFill>
              </a:rPr>
              <a:t>Rosetta Development Director</a:t>
            </a:r>
          </a:p>
        </p:txBody>
      </p:sp>
      <p:sp>
        <p:nvSpPr>
          <p:cNvPr id="9219" name="Title 5"/>
          <p:cNvSpPr>
            <a:spLocks noGrp="1" noChangeArrowheads="1"/>
          </p:cNvSpPr>
          <p:nvPr>
            <p:ph type="ctrTitle"/>
          </p:nvPr>
        </p:nvSpPr>
        <p:spPr>
          <a:xfrm>
            <a:off x="654050" y="1316038"/>
            <a:ext cx="7489825" cy="2765425"/>
          </a:xfrm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en-US" sz="5000" smtClean="0"/>
              <a:t>Technology</a:t>
            </a:r>
            <a:br>
              <a:rPr lang="en-US" sz="5000" smtClean="0"/>
            </a:br>
            <a:r>
              <a:rPr lang="en-US" sz="5000" smtClean="0"/>
              <a:t>Notes</a:t>
            </a:r>
            <a:r>
              <a:rPr lang="en-US" sz="3400" smtClean="0"/>
              <a:t/>
            </a:r>
            <a:br>
              <a:rPr lang="en-US" sz="3400" smtClean="0"/>
            </a:br>
            <a:r>
              <a:rPr lang="en-US" sz="3400" smtClean="0"/>
              <a:t/>
            </a:r>
            <a:br>
              <a:rPr lang="en-US" sz="3400" smtClean="0"/>
            </a:br>
            <a:r>
              <a:rPr lang="en-US" sz="2000" smtClean="0"/>
              <a:t>Rosetta Advisory Group</a:t>
            </a:r>
            <a:br>
              <a:rPr lang="en-US" sz="2000" smtClean="0"/>
            </a:br>
            <a:r>
              <a:rPr lang="en-US" sz="2000" smtClean="0"/>
              <a:t>July 2012</a:t>
            </a:r>
            <a:r>
              <a:rPr lang="en-US" sz="2200" smtClean="0"/>
              <a:t/>
            </a:r>
            <a:br>
              <a:rPr lang="en-US" sz="2200" smtClean="0"/>
            </a:br>
            <a:endParaRPr lang="en-US" sz="2200" b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992188"/>
            <a:ext cx="7993062" cy="4932362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smtClean="0"/>
              <a:t>Honest assessment of successes and challenges</a:t>
            </a:r>
          </a:p>
          <a:p>
            <a:pPr>
              <a:buFontTx/>
              <a:buChar char="•"/>
            </a:pPr>
            <a:r>
              <a:rPr lang="en-US" smtClean="0"/>
              <a:t>Stories from the real world</a:t>
            </a:r>
          </a:p>
          <a:p>
            <a:pPr>
              <a:buFontTx/>
              <a:buChar char="•"/>
            </a:pPr>
            <a:r>
              <a:rPr lang="en-US" smtClean="0"/>
              <a:t>Informs our strategy and design decisions in the future</a:t>
            </a:r>
          </a:p>
          <a:p>
            <a:pPr>
              <a:buFontTx/>
              <a:buChar char="•"/>
            </a:pPr>
            <a:endParaRPr lang="en-US" smtClean="0"/>
          </a:p>
          <a:p>
            <a:pPr>
              <a:buFontTx/>
              <a:buChar char="•"/>
            </a:pPr>
            <a:r>
              <a:rPr lang="en-US" smtClean="0"/>
              <a:t>IT &amp; digital is hard…. </a:t>
            </a:r>
          </a:p>
          <a:p>
            <a:pPr lvl="1">
              <a:buFontTx/>
              <a:buChar char="•"/>
            </a:pPr>
            <a:r>
              <a:rPr lang="en-US" smtClean="0"/>
              <a:t>Ex Libris is working with pioneer customers</a:t>
            </a:r>
          </a:p>
          <a:p>
            <a:pPr lvl="1">
              <a:buFontTx/>
              <a:buChar char="•"/>
            </a:pPr>
            <a:r>
              <a:rPr lang="en-US" smtClean="0"/>
              <a:t>Professional Services, Support, DBA, Development, performance engineers</a:t>
            </a:r>
          </a:p>
          <a:p>
            <a:pPr>
              <a:buFontTx/>
              <a:buChar char="•"/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</a:t>
            </a:r>
            <a:r>
              <a:rPr lang="fr-FR" smtClean="0"/>
              <a:t> Ex Libris Ltd., 2012  - Internal and Confidential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Not Just Jargon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992188"/>
            <a:ext cx="7993062" cy="4932362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smtClean="0"/>
              <a:t>Robustness, stability, scalability- not just buzzwords</a:t>
            </a:r>
          </a:p>
          <a:p>
            <a:pPr>
              <a:buFontTx/>
              <a:buChar char="•"/>
            </a:pPr>
            <a:r>
              <a:rPr lang="en-US" smtClean="0"/>
              <a:t>Major infrastructure improvements in the past 18 months</a:t>
            </a:r>
          </a:p>
          <a:p>
            <a:pPr>
              <a:buFontTx/>
              <a:buChar char="•"/>
            </a:pPr>
            <a:r>
              <a:rPr lang="en-US" smtClean="0"/>
              <a:t>Parallel progress- features and system</a:t>
            </a:r>
          </a:p>
          <a:p>
            <a:pPr lvl="1">
              <a:buFontTx/>
              <a:buChar char="•"/>
            </a:pPr>
            <a:endParaRPr lang="en-US" smtClean="0"/>
          </a:p>
          <a:p>
            <a:pPr lvl="1">
              <a:buFontTx/>
              <a:buChar char="•"/>
            </a:pP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</a:t>
            </a:r>
            <a:r>
              <a:rPr lang="fr-FR" smtClean="0"/>
              <a:t> Ex Libris Ltd., 2012  - Internal and Confidential</a:t>
            </a:r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62025" y="3279775"/>
            <a:ext cx="42624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000"/>
              <a:t>Features…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Format Library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Collections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UI Improvements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Search / Repository Characterization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Etc…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79913" y="3279775"/>
            <a:ext cx="4262437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000"/>
              <a:t>… and System…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SIP Processing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Start-Up Checks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Publishing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Simultaneous Start-Up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Upgrade process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2000"/>
              <a:t>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Commitment to Enterprise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992188"/>
            <a:ext cx="7993062" cy="4932362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smtClean="0"/>
              <a:t>We are committed to Rosetta as an enterprise system</a:t>
            </a:r>
          </a:p>
          <a:p>
            <a:pPr lvl="1">
              <a:buFontTx/>
              <a:buChar char="•"/>
            </a:pPr>
            <a:r>
              <a:rPr lang="en-US" smtClean="0"/>
              <a:t>Upgrade process</a:t>
            </a:r>
          </a:p>
          <a:p>
            <a:pPr lvl="1">
              <a:buFontTx/>
              <a:buChar char="•"/>
            </a:pPr>
            <a:r>
              <a:rPr lang="en-US" smtClean="0"/>
              <a:t>Backwards compatibility</a:t>
            </a:r>
          </a:p>
          <a:p>
            <a:pPr lvl="1">
              <a:buFontTx/>
              <a:buChar char="•"/>
            </a:pPr>
            <a:r>
              <a:rPr lang="en-US" smtClean="0"/>
              <a:t>Significant investment in regression suite</a:t>
            </a:r>
          </a:p>
          <a:p>
            <a:pPr lvl="1">
              <a:buFontTx/>
              <a:buChar char="•"/>
            </a:pPr>
            <a:r>
              <a:rPr lang="en-US" smtClean="0"/>
              <a:t>Test environments</a:t>
            </a:r>
          </a:p>
          <a:p>
            <a:pPr>
              <a:buFontTx/>
              <a:buChar char="•"/>
            </a:pPr>
            <a:r>
              <a:rPr lang="en-US" smtClean="0"/>
              <a:t>Improved usability reduces training cost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</a:t>
            </a:r>
            <a:r>
              <a:rPr lang="fr-FR" smtClean="0"/>
              <a:t> Ex Libris Ltd., 2012  - Internal and Confidential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Cooperation and Coordination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992188"/>
            <a:ext cx="7993062" cy="4932362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smtClean="0"/>
              <a:t>How to innovate in a young field</a:t>
            </a:r>
          </a:p>
          <a:p>
            <a:pPr lvl="1">
              <a:buFontTx/>
              <a:buChar char="•"/>
            </a:pPr>
            <a:r>
              <a:rPr lang="en-US" smtClean="0"/>
              <a:t>White Papers</a:t>
            </a:r>
          </a:p>
          <a:p>
            <a:pPr lvl="1">
              <a:buFontTx/>
              <a:buChar char="•"/>
            </a:pPr>
            <a:r>
              <a:rPr lang="en-US" smtClean="0"/>
              <a:t>Rosetta Customer Listserv</a:t>
            </a:r>
          </a:p>
          <a:p>
            <a:pPr lvl="1">
              <a:buFontTx/>
              <a:buChar char="•"/>
            </a:pPr>
            <a:r>
              <a:rPr lang="en-US" smtClean="0"/>
              <a:t>Coordinate changes to the Data Model</a:t>
            </a:r>
          </a:p>
          <a:p>
            <a:pPr lvl="1">
              <a:buFontTx/>
              <a:buChar char="•"/>
            </a:pPr>
            <a:r>
              <a:rPr lang="en-US" smtClean="0"/>
              <a:t>Beta program</a:t>
            </a:r>
          </a:p>
          <a:p>
            <a:pPr lvl="1">
              <a:buFontTx/>
              <a:buChar char="•"/>
            </a:pPr>
            <a:r>
              <a:rPr lang="en-US" smtClean="0"/>
              <a:t>Advisory Group, work groups</a:t>
            </a:r>
          </a:p>
          <a:p>
            <a:pPr>
              <a:buFontTx/>
              <a:buChar char="•"/>
            </a:pPr>
            <a:r>
              <a:rPr lang="en-US" smtClean="0"/>
              <a:t>How to grow the market</a:t>
            </a:r>
          </a:p>
          <a:p>
            <a:pPr lvl="1">
              <a:buFontTx/>
              <a:buChar char="•"/>
            </a:pPr>
            <a:r>
              <a:rPr lang="en-US" smtClean="0"/>
              <a:t>Use cases and applications (e.g. research data)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</a:t>
            </a:r>
            <a:r>
              <a:rPr lang="fr-FR" smtClean="0"/>
              <a:t> Ex Libris Ltd., 2012  - Internal and Confidential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Your Input in Invaluable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992188"/>
            <a:ext cx="7993062" cy="4932362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Customer base representing different types of institutions</a:t>
            </a:r>
          </a:p>
          <a:p>
            <a:pPr>
              <a:defRPr/>
            </a:pPr>
            <a:r>
              <a:rPr lang="en-US" dirty="0" smtClean="0"/>
              <a:t>Shared needs and unique challenges</a:t>
            </a:r>
          </a:p>
          <a:p>
            <a:pPr>
              <a:defRPr/>
            </a:pPr>
            <a:endParaRPr lang="en-US" dirty="0" smtClean="0"/>
          </a:p>
          <a:p>
            <a:pPr marL="0" indent="0">
              <a:buFont typeface="Arial" pitchFamily="34" charset="0"/>
              <a:buNone/>
              <a:defRPr/>
            </a:pPr>
            <a:r>
              <a:rPr lang="en-US" b="1" dirty="0" smtClean="0"/>
              <a:t>We’re listening, and we’re working with you.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</a:t>
            </a:r>
            <a:r>
              <a:rPr lang="fr-FR" smtClean="0"/>
              <a:t> Ex Libris Ltd., 2012  - Internal and Confidential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5930900"/>
            <a:ext cx="9144000" cy="9271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144000" cy="817563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03363" y="2468563"/>
            <a:ext cx="610552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600" b="1">
                <a:latin typeface="Verdana" pitchFamily="34" charset="0"/>
              </a:rPr>
              <a:t>Thank You !!</a:t>
            </a: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152400" y="3048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838200" y="3048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152400" y="10668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BF6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152400" y="18288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AutoShape 10"/>
          <p:cNvSpPr>
            <a:spLocks noChangeArrowheads="1"/>
          </p:cNvSpPr>
          <p:nvPr/>
        </p:nvSpPr>
        <p:spPr bwMode="auto">
          <a:xfrm>
            <a:off x="7620000" y="5181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89AE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AutoShape 11"/>
          <p:cNvSpPr>
            <a:spLocks noChangeArrowheads="1"/>
          </p:cNvSpPr>
          <p:nvPr/>
        </p:nvSpPr>
        <p:spPr bwMode="auto">
          <a:xfrm>
            <a:off x="7620000" y="5943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3C7A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AutoShape 12"/>
          <p:cNvSpPr>
            <a:spLocks noChangeArrowheads="1"/>
          </p:cNvSpPr>
          <p:nvPr/>
        </p:nvSpPr>
        <p:spPr bwMode="auto">
          <a:xfrm>
            <a:off x="8305800" y="4419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3C7A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AutoShape 13"/>
          <p:cNvSpPr>
            <a:spLocks noChangeArrowheads="1"/>
          </p:cNvSpPr>
          <p:nvPr/>
        </p:nvSpPr>
        <p:spPr bwMode="auto">
          <a:xfrm>
            <a:off x="8305800" y="5181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3C7A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AutoShape 14"/>
          <p:cNvSpPr>
            <a:spLocks noChangeArrowheads="1"/>
          </p:cNvSpPr>
          <p:nvPr/>
        </p:nvSpPr>
        <p:spPr bwMode="auto">
          <a:xfrm>
            <a:off x="8305800" y="5943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89AE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AutoShape 15"/>
          <p:cNvSpPr>
            <a:spLocks noChangeArrowheads="1"/>
          </p:cNvSpPr>
          <p:nvPr/>
        </p:nvSpPr>
        <p:spPr bwMode="auto">
          <a:xfrm>
            <a:off x="846138" y="104775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AutoShape 16"/>
          <p:cNvSpPr>
            <a:spLocks noChangeArrowheads="1"/>
          </p:cNvSpPr>
          <p:nvPr/>
        </p:nvSpPr>
        <p:spPr bwMode="auto">
          <a:xfrm>
            <a:off x="1524000" y="3048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FFBF6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6" name="AutoShape 17"/>
          <p:cNvSpPr>
            <a:spLocks noChangeArrowheads="1"/>
          </p:cNvSpPr>
          <p:nvPr/>
        </p:nvSpPr>
        <p:spPr bwMode="auto">
          <a:xfrm>
            <a:off x="6934200" y="59436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3C7AC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m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76200" cap="flat" cmpd="sng" algn="ctr">
          <a:solidFill>
            <a:srgbClr val="2D008E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76200" cap="flat" cmpd="sng" algn="ctr">
          <a:solidFill>
            <a:srgbClr val="2D008E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External Document" ma:contentTypeID="0x010100D21F5325077A3040AF71719A18A5123600347BF9C197B2B8459A09E01A06CC79AC" ma:contentTypeVersion="2" ma:contentTypeDescription="" ma:contentTypeScope="" ma:versionID="31c9b9cfb4eccd0c0c9bee418380251a">
  <xsd:schema xmlns:xsd="http://www.w3.org/2001/XMLSchema" xmlns:p="http://schemas.microsoft.com/office/2006/metadata/properties" xmlns:ns2="0fa2fffc-844c-4eb5-bf9b-0198ba866acd" targetNamespace="http://schemas.microsoft.com/office/2006/metadata/properties" ma:root="true" ma:fieldsID="9e1ef21d00f33b673649eb84d476498e" ns2:_="">
    <xsd:import namespace="0fa2fffc-844c-4eb5-bf9b-0198ba866acd"/>
    <xsd:element name="properties">
      <xsd:complexType>
        <xsd:sequence>
          <xsd:element name="documentManagement">
            <xsd:complexType>
              <xsd:all>
                <xsd:element ref="ns2:FileVersion" minOccurs="0"/>
                <xsd:element ref="ns2:Document_x0020_Type" minOccurs="0"/>
                <xsd:element ref="ns2:Departments" minOccurs="0"/>
                <xsd:element ref="ns2:Review_x0020_Due_x0020_Date" minOccurs="0"/>
                <xsd:element ref="ns2:Document_x0020_use" minOccurs="0"/>
                <xsd:element ref="ns2:Keyword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0fa2fffc-844c-4eb5-bf9b-0198ba866acd" elementFormDefault="qualified">
    <xsd:import namespace="http://schemas.microsoft.com/office/2006/documentManagement/types"/>
    <xsd:element name="FileVersion" ma:index="8" nillable="true" ma:displayName="FileVersion" ma:internalName="FileVersion">
      <xsd:simpleType>
        <xsd:restriction base="dms:Text">
          <xsd:maxLength value="255"/>
        </xsd:restriction>
      </xsd:simpleType>
    </xsd:element>
    <xsd:element name="Document_x0020_Type" ma:index="9" nillable="true" ma:displayName="Document Type" ma:internalName="Document_x0020_Type">
      <xsd:simpleType>
        <xsd:restriction base="dms:Text">
          <xsd:maxLength value="255"/>
        </xsd:restriction>
      </xsd:simpleType>
    </xsd:element>
    <xsd:element name="Departments" ma:index="10" nillable="true" ma:displayName="Departments" ma:internalName="Departments">
      <xsd:simpleType>
        <xsd:restriction base="dms:Text">
          <xsd:maxLength value="255"/>
        </xsd:restriction>
      </xsd:simpleType>
    </xsd:element>
    <xsd:element name="Review_x0020_Due_x0020_Date" ma:index="11" nillable="true" ma:displayName="Review Due Date" ma:format="DateOnly" ma:internalName="Review_x0020_Due_x0020_Date">
      <xsd:simpleType>
        <xsd:restriction base="dms:DateTime"/>
      </xsd:simpleType>
    </xsd:element>
    <xsd:element name="Document_x0020_use" ma:index="12" nillable="true" ma:displayName="Document use" ma:internalName="Document_x0020_use">
      <xsd:simpleType>
        <xsd:restriction base="dms:Text">
          <xsd:maxLength value="255"/>
        </xsd:restriction>
      </xsd:simpleType>
    </xsd:element>
    <xsd:element name="Keyword" ma:index="13" nillable="true" ma:displayName="Keyword" ma:internalName="Keyword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Keyword xmlns="0fa2fffc-844c-4eb5-bf9b-0198ba866acd" xsi:nil="true"/>
    <Departments xmlns="0fa2fffc-844c-4eb5-bf9b-0198ba866acd" xsi:nil="true"/>
    <Review_x0020_Due_x0020_Date xmlns="0fa2fffc-844c-4eb5-bf9b-0198ba866acd" xsi:nil="true"/>
    <Document_x0020_use xmlns="0fa2fffc-844c-4eb5-bf9b-0198ba866acd" xsi:nil="true"/>
    <Document_x0020_Type xmlns="0fa2fffc-844c-4eb5-bf9b-0198ba866acd">Documents for publishing</Document_x0020_Type>
    <FileVersion xmlns="0fa2fffc-844c-4eb5-bf9b-0198ba866acd">1</FileVersion>
  </documentManagement>
</p:properties>
</file>

<file path=customXml/itemProps1.xml><?xml version="1.0" encoding="utf-8"?>
<ds:datastoreItem xmlns:ds="http://schemas.openxmlformats.org/officeDocument/2006/customXml" ds:itemID="{DA16C335-4B61-441D-82CF-D1BB33E04D96}"/>
</file>

<file path=customXml/itemProps2.xml><?xml version="1.0" encoding="utf-8"?>
<ds:datastoreItem xmlns:ds="http://schemas.openxmlformats.org/officeDocument/2006/customXml" ds:itemID="{3B973A22-859F-4E75-92DF-8F232ACDCC4C}"/>
</file>

<file path=customXml/itemProps3.xml><?xml version="1.0" encoding="utf-8"?>
<ds:datastoreItem xmlns:ds="http://schemas.openxmlformats.org/officeDocument/2006/customXml" ds:itemID="{C6371F1B-2A7D-4440-B153-D74658B1FC13}"/>
</file>

<file path=docProps/app.xml><?xml version="1.0" encoding="utf-8"?>
<Properties xmlns="http://schemas.openxmlformats.org/officeDocument/2006/extended-properties" xmlns:vt="http://schemas.openxmlformats.org/officeDocument/2006/docPropsVTypes">
  <TotalTime>86390</TotalTime>
  <Words>253</Words>
  <Application>Microsoft Office PowerPoint</Application>
  <PresentationFormat>On-screen Show (4:3)</PresentationFormat>
  <Paragraphs>55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Verdana</vt:lpstr>
      <vt:lpstr>Symbol</vt:lpstr>
      <vt:lpstr>MS PGothic</vt:lpstr>
      <vt:lpstr>urm</vt:lpstr>
      <vt:lpstr>Technology Notes  Rosetta Advisory Group July 2012 </vt:lpstr>
      <vt:lpstr>Open Discussion</vt:lpstr>
      <vt:lpstr>Not Just Jargon</vt:lpstr>
      <vt:lpstr>Commitment to Enterprise</vt:lpstr>
      <vt:lpstr>Cooperation and Coordination</vt:lpstr>
      <vt:lpstr>Your Input in Invaluable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Josh Weisman</cp:lastModifiedBy>
  <cp:revision>2445</cp:revision>
  <dcterms:created xsi:type="dcterms:W3CDTF">2008-03-04T08:09:47Z</dcterms:created>
  <dcterms:modified xsi:type="dcterms:W3CDTF">2012-07-17T13:12:38Z</dcterms:modified>
  <cp:contentType>Documents for publishing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0x010100D21F5325077A3040AF71719A18A5123600347BF9C197B2B8459A09E01A06CC79AC</vt:lpwstr>
  </property>
  <property fmtid="{D5CDD505-2E9C-101B-9397-08002B2CF9AE}" pid="3" name="Customer view">
    <vt:lpwstr>true</vt:lpwstr>
  </property>
</Properties>
</file>