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rawings/drawing2.xml" ContentType="application/vnd.openxmlformats-officedocument.drawingml.chartshapes+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Default Extension="png" ContentType="image/png"/>
  <Default Extension="bin" ContentType="application/vnd.openxmlformats-officedocument.oleObject"/>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tags/tag5.xml" ContentType="application/vnd.openxmlformats-officedocument.presentationml.tags+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gif" ContentType="image/gif"/>
  <Default Extension="vml" ContentType="application/vnd.openxmlformats-officedocument.vmlDrawing"/>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slides/slide23.xml" ContentType="application/vnd.openxmlformats-officedocument.presentationml.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6" r:id="rId2"/>
    <p:sldId id="268" r:id="rId3"/>
    <p:sldId id="265" r:id="rId4"/>
    <p:sldId id="266" r:id="rId5"/>
    <p:sldId id="270" r:id="rId6"/>
    <p:sldId id="271" r:id="rId7"/>
    <p:sldId id="302" r:id="rId8"/>
    <p:sldId id="303" r:id="rId9"/>
    <p:sldId id="304" r:id="rId10"/>
    <p:sldId id="316" r:id="rId11"/>
    <p:sldId id="306" r:id="rId12"/>
    <p:sldId id="317" r:id="rId13"/>
    <p:sldId id="273" r:id="rId14"/>
    <p:sldId id="288" r:id="rId15"/>
    <p:sldId id="289" r:id="rId16"/>
    <p:sldId id="290" r:id="rId17"/>
    <p:sldId id="291" r:id="rId18"/>
    <p:sldId id="292" r:id="rId19"/>
    <p:sldId id="293" r:id="rId20"/>
    <p:sldId id="294" r:id="rId21"/>
    <p:sldId id="295" r:id="rId22"/>
    <p:sldId id="307" r:id="rId23"/>
    <p:sldId id="308" r:id="rId24"/>
    <p:sldId id="309" r:id="rId25"/>
    <p:sldId id="310" r:id="rId26"/>
    <p:sldId id="311" r:id="rId27"/>
    <p:sldId id="312" r:id="rId28"/>
    <p:sldId id="313" r:id="rId29"/>
    <p:sldId id="315"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4F"/>
    <a:srgbClr val="FFCC00"/>
    <a:srgbClr val="006A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758" y="91"/>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jmeador\Desktop\Copy%20of%20Binghamton%20University%20rep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366940211019932"/>
          <c:y val="0.36550888529886916"/>
          <c:w val="0.44021101992966"/>
          <c:h val="0.40158593362420975"/>
        </c:manualLayout>
      </c:layout>
      <c:ofPieChart>
        <c:ofPieType val="bar"/>
        <c:varyColors val="1"/>
        <c:dLbls>
          <c:showLegendKey val="0"/>
          <c:showVal val="0"/>
          <c:showCatName val="0"/>
          <c:showSerName val="0"/>
          <c:showPercent val="0"/>
          <c:showBubbleSize val="0"/>
          <c:showLeaderLines val="0"/>
        </c:dLbls>
        <c:gapWidth val="100"/>
        <c:splitType val="pos"/>
        <c:splitPos val="2"/>
        <c:secondPieSize val="75"/>
        <c:serLines/>
      </c:ofPieChart>
      <c:spPr>
        <a:noFill/>
        <a:ln w="25400">
          <a:noFill/>
        </a:ln>
      </c:spPr>
    </c:plotArea>
    <c:legend>
      <c:legendPos val="b"/>
      <c:layout/>
      <c:overlay val="0"/>
      <c:txPr>
        <a:bodyPr/>
        <a:lstStyle/>
        <a:p>
          <a:pPr>
            <a:defRPr sz="160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895380970131738E-2"/>
          <c:y val="9.5543551242141186E-2"/>
          <c:w val="0.66771765677230699"/>
          <c:h val="0.68910104986876641"/>
        </c:manualLayout>
      </c:layout>
      <c:barChart>
        <c:barDir val="col"/>
        <c:grouping val="stacked"/>
        <c:varyColors val="0"/>
        <c:ser>
          <c:idx val="0"/>
          <c:order val="0"/>
          <c:tx>
            <c:strRef>
              <c:f>'Question 1'!$C$4</c:f>
              <c:strCache>
                <c:ptCount val="1"/>
                <c:pt idx="0">
                  <c:v>&lt;3 yrs</c:v>
                </c:pt>
              </c:strCache>
            </c:strRef>
          </c:tx>
          <c:invertIfNegative val="0"/>
          <c:cat>
            <c:strRef>
              <c:f>'Question 1'!$A$5:$A$8</c:f>
              <c:strCache>
                <c:ptCount val="4"/>
                <c:pt idx="0">
                  <c:v>Local research group server</c:v>
                </c:pt>
                <c:pt idx="1">
                  <c:v>ITS storage</c:v>
                </c:pt>
                <c:pt idx="2">
                  <c:v>Library archive</c:v>
                </c:pt>
                <c:pt idx="3">
                  <c:v>Disciplinary repository (e.g., ICPSR)</c:v>
                </c:pt>
              </c:strCache>
            </c:strRef>
          </c:cat>
          <c:val>
            <c:numRef>
              <c:f>'Question 1'!$C$5:$C$8</c:f>
              <c:numCache>
                <c:formatCode>General</c:formatCode>
                <c:ptCount val="4"/>
                <c:pt idx="0">
                  <c:v>14</c:v>
                </c:pt>
                <c:pt idx="1">
                  <c:v>0</c:v>
                </c:pt>
                <c:pt idx="2">
                  <c:v>0</c:v>
                </c:pt>
                <c:pt idx="3">
                  <c:v>0</c:v>
                </c:pt>
              </c:numCache>
            </c:numRef>
          </c:val>
        </c:ser>
        <c:ser>
          <c:idx val="1"/>
          <c:order val="1"/>
          <c:tx>
            <c:strRef>
              <c:f>'Question 1'!$D$4</c:f>
              <c:strCache>
                <c:ptCount val="1"/>
                <c:pt idx="0">
                  <c:v>3-7 yrs</c:v>
                </c:pt>
              </c:strCache>
            </c:strRef>
          </c:tx>
          <c:invertIfNegative val="0"/>
          <c:cat>
            <c:strRef>
              <c:f>'Question 1'!$A$5:$A$8</c:f>
              <c:strCache>
                <c:ptCount val="4"/>
                <c:pt idx="0">
                  <c:v>Local research group server</c:v>
                </c:pt>
                <c:pt idx="1">
                  <c:v>ITS storage</c:v>
                </c:pt>
                <c:pt idx="2">
                  <c:v>Library archive</c:v>
                </c:pt>
                <c:pt idx="3">
                  <c:v>Disciplinary repository (e.g., ICPSR)</c:v>
                </c:pt>
              </c:strCache>
            </c:strRef>
          </c:cat>
          <c:val>
            <c:numRef>
              <c:f>'Question 1'!$D$5:$D$8</c:f>
              <c:numCache>
                <c:formatCode>General</c:formatCode>
                <c:ptCount val="4"/>
                <c:pt idx="0">
                  <c:v>22</c:v>
                </c:pt>
                <c:pt idx="1">
                  <c:v>6</c:v>
                </c:pt>
                <c:pt idx="2">
                  <c:v>1</c:v>
                </c:pt>
                <c:pt idx="3">
                  <c:v>1</c:v>
                </c:pt>
              </c:numCache>
            </c:numRef>
          </c:val>
        </c:ser>
        <c:ser>
          <c:idx val="2"/>
          <c:order val="2"/>
          <c:tx>
            <c:strRef>
              <c:f>'Question 1'!$E$4</c:f>
              <c:strCache>
                <c:ptCount val="1"/>
                <c:pt idx="0">
                  <c:v>forever</c:v>
                </c:pt>
              </c:strCache>
            </c:strRef>
          </c:tx>
          <c:invertIfNegative val="0"/>
          <c:cat>
            <c:strRef>
              <c:f>'Question 1'!$A$5:$A$8</c:f>
              <c:strCache>
                <c:ptCount val="4"/>
                <c:pt idx="0">
                  <c:v>Local research group server</c:v>
                </c:pt>
                <c:pt idx="1">
                  <c:v>ITS storage</c:v>
                </c:pt>
                <c:pt idx="2">
                  <c:v>Library archive</c:v>
                </c:pt>
                <c:pt idx="3">
                  <c:v>Disciplinary repository (e.g., ICPSR)</c:v>
                </c:pt>
              </c:strCache>
            </c:strRef>
          </c:cat>
          <c:val>
            <c:numRef>
              <c:f>'Question 1'!$E$5:$E$8</c:f>
              <c:numCache>
                <c:formatCode>General</c:formatCode>
                <c:ptCount val="4"/>
                <c:pt idx="0">
                  <c:v>18</c:v>
                </c:pt>
                <c:pt idx="1">
                  <c:v>4</c:v>
                </c:pt>
                <c:pt idx="2">
                  <c:v>4</c:v>
                </c:pt>
                <c:pt idx="3">
                  <c:v>6</c:v>
                </c:pt>
              </c:numCache>
            </c:numRef>
          </c:val>
        </c:ser>
        <c:dLbls>
          <c:showLegendKey val="0"/>
          <c:showVal val="0"/>
          <c:showCatName val="0"/>
          <c:showSerName val="0"/>
          <c:showPercent val="0"/>
          <c:showBubbleSize val="0"/>
        </c:dLbls>
        <c:gapWidth val="150"/>
        <c:overlap val="100"/>
        <c:axId val="39297024"/>
        <c:axId val="39298560"/>
      </c:barChart>
      <c:catAx>
        <c:axId val="39297024"/>
        <c:scaling>
          <c:orientation val="minMax"/>
        </c:scaling>
        <c:delete val="0"/>
        <c:axPos val="b"/>
        <c:majorTickMark val="out"/>
        <c:minorTickMark val="none"/>
        <c:tickLblPos val="nextTo"/>
        <c:crossAx val="39298560"/>
        <c:crosses val="autoZero"/>
        <c:auto val="1"/>
        <c:lblAlgn val="ctr"/>
        <c:lblOffset val="100"/>
        <c:noMultiLvlLbl val="0"/>
      </c:catAx>
      <c:valAx>
        <c:axId val="39298560"/>
        <c:scaling>
          <c:orientation val="minMax"/>
        </c:scaling>
        <c:delete val="0"/>
        <c:axPos val="l"/>
        <c:majorGridlines/>
        <c:numFmt formatCode="General" sourceLinked="1"/>
        <c:majorTickMark val="out"/>
        <c:minorTickMark val="none"/>
        <c:tickLblPos val="nextTo"/>
        <c:crossAx val="39297024"/>
        <c:crosses val="autoZero"/>
        <c:crossBetween val="between"/>
      </c:valAx>
    </c:plotArea>
    <c:legend>
      <c:legendPos val="r"/>
      <c:layout>
        <c:manualLayout>
          <c:xMode val="edge"/>
          <c:yMode val="edge"/>
          <c:x val="0.79957344261730579"/>
          <c:y val="0.3744240303295433"/>
          <c:w val="0.17998593925759312"/>
          <c:h val="0.25115157480314959"/>
        </c:manualLayout>
      </c:layout>
      <c:overlay val="0"/>
    </c:legend>
    <c:plotVisOnly val="1"/>
    <c:dispBlanksAs val="gap"/>
    <c:showDLblsOverMax val="0"/>
  </c:chart>
  <c:spPr>
    <a:solidFill>
      <a:sysClr val="window" lastClr="FFFFFF"/>
    </a:solid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'Question 1'!$C$11</c:f>
              <c:strCache>
                <c:ptCount val="1"/>
                <c:pt idx="0">
                  <c:v>private</c:v>
                </c:pt>
              </c:strCache>
            </c:strRef>
          </c:tx>
          <c:invertIfNegative val="0"/>
          <c:cat>
            <c:strRef>
              <c:f>'Question 1'!$A$12:$A$15</c:f>
              <c:strCache>
                <c:ptCount val="4"/>
                <c:pt idx="0">
                  <c:v>Local research group server</c:v>
                </c:pt>
                <c:pt idx="1">
                  <c:v>ITS storage</c:v>
                </c:pt>
                <c:pt idx="2">
                  <c:v>Library archive</c:v>
                </c:pt>
                <c:pt idx="3">
                  <c:v>Disciplinary repository (e.g., ICPSR)</c:v>
                </c:pt>
              </c:strCache>
            </c:strRef>
          </c:cat>
          <c:val>
            <c:numRef>
              <c:f>'Question 1'!$C$12:$C$15</c:f>
              <c:numCache>
                <c:formatCode>General</c:formatCode>
                <c:ptCount val="4"/>
                <c:pt idx="0">
                  <c:v>18</c:v>
                </c:pt>
                <c:pt idx="1">
                  <c:v>4</c:v>
                </c:pt>
                <c:pt idx="2">
                  <c:v>0</c:v>
                </c:pt>
                <c:pt idx="3">
                  <c:v>1</c:v>
                </c:pt>
              </c:numCache>
            </c:numRef>
          </c:val>
        </c:ser>
        <c:ser>
          <c:idx val="1"/>
          <c:order val="1"/>
          <c:tx>
            <c:strRef>
              <c:f>'Question 1'!$D$11</c:f>
              <c:strCache>
                <c:ptCount val="1"/>
                <c:pt idx="0">
                  <c:v>proprietary</c:v>
                </c:pt>
              </c:strCache>
            </c:strRef>
          </c:tx>
          <c:invertIfNegative val="0"/>
          <c:cat>
            <c:strRef>
              <c:f>'Question 1'!$A$12:$A$15</c:f>
              <c:strCache>
                <c:ptCount val="4"/>
                <c:pt idx="0">
                  <c:v>Local research group server</c:v>
                </c:pt>
                <c:pt idx="1">
                  <c:v>ITS storage</c:v>
                </c:pt>
                <c:pt idx="2">
                  <c:v>Library archive</c:v>
                </c:pt>
                <c:pt idx="3">
                  <c:v>Disciplinary repository (e.g., ICPSR)</c:v>
                </c:pt>
              </c:strCache>
            </c:strRef>
          </c:cat>
          <c:val>
            <c:numRef>
              <c:f>'Question 1'!$D$12:$D$15</c:f>
              <c:numCache>
                <c:formatCode>General</c:formatCode>
                <c:ptCount val="4"/>
                <c:pt idx="0">
                  <c:v>1</c:v>
                </c:pt>
                <c:pt idx="1">
                  <c:v>1</c:v>
                </c:pt>
                <c:pt idx="2">
                  <c:v>0</c:v>
                </c:pt>
                <c:pt idx="3">
                  <c:v>0</c:v>
                </c:pt>
              </c:numCache>
            </c:numRef>
          </c:val>
        </c:ser>
        <c:ser>
          <c:idx val="2"/>
          <c:order val="2"/>
          <c:tx>
            <c:strRef>
              <c:f>'Question 1'!$E$11</c:f>
              <c:strCache>
                <c:ptCount val="1"/>
                <c:pt idx="0">
                  <c:v>openly available to all</c:v>
                </c:pt>
              </c:strCache>
            </c:strRef>
          </c:tx>
          <c:invertIfNegative val="0"/>
          <c:cat>
            <c:strRef>
              <c:f>'Question 1'!$A$12:$A$15</c:f>
              <c:strCache>
                <c:ptCount val="4"/>
                <c:pt idx="0">
                  <c:v>Local research group server</c:v>
                </c:pt>
                <c:pt idx="1">
                  <c:v>ITS storage</c:v>
                </c:pt>
                <c:pt idx="2">
                  <c:v>Library archive</c:v>
                </c:pt>
                <c:pt idx="3">
                  <c:v>Disciplinary repository (e.g., ICPSR)</c:v>
                </c:pt>
              </c:strCache>
            </c:strRef>
          </c:cat>
          <c:val>
            <c:numRef>
              <c:f>'Question 1'!$E$12:$E$15</c:f>
              <c:numCache>
                <c:formatCode>General</c:formatCode>
                <c:ptCount val="4"/>
                <c:pt idx="0">
                  <c:v>4</c:v>
                </c:pt>
                <c:pt idx="1">
                  <c:v>0</c:v>
                </c:pt>
                <c:pt idx="2">
                  <c:v>2</c:v>
                </c:pt>
                <c:pt idx="3">
                  <c:v>4</c:v>
                </c:pt>
              </c:numCache>
            </c:numRef>
          </c:val>
        </c:ser>
        <c:ser>
          <c:idx val="3"/>
          <c:order val="3"/>
          <c:tx>
            <c:strRef>
              <c:f>'Question 1'!$F$11</c:f>
              <c:strCache>
                <c:ptCount val="1"/>
                <c:pt idx="0">
                  <c:v>access granted to individuals</c:v>
                </c:pt>
              </c:strCache>
            </c:strRef>
          </c:tx>
          <c:invertIfNegative val="0"/>
          <c:cat>
            <c:strRef>
              <c:f>'Question 1'!$A$12:$A$15</c:f>
              <c:strCache>
                <c:ptCount val="4"/>
                <c:pt idx="0">
                  <c:v>Local research group server</c:v>
                </c:pt>
                <c:pt idx="1">
                  <c:v>ITS storage</c:v>
                </c:pt>
                <c:pt idx="2">
                  <c:v>Library archive</c:v>
                </c:pt>
                <c:pt idx="3">
                  <c:v>Disciplinary repository (e.g., ICPSR)</c:v>
                </c:pt>
              </c:strCache>
            </c:strRef>
          </c:cat>
          <c:val>
            <c:numRef>
              <c:f>'Question 1'!$F$12:$F$15</c:f>
              <c:numCache>
                <c:formatCode>General</c:formatCode>
                <c:ptCount val="4"/>
                <c:pt idx="0">
                  <c:v>20</c:v>
                </c:pt>
                <c:pt idx="1">
                  <c:v>3</c:v>
                </c:pt>
                <c:pt idx="2">
                  <c:v>1</c:v>
                </c:pt>
                <c:pt idx="3">
                  <c:v>1</c:v>
                </c:pt>
              </c:numCache>
            </c:numRef>
          </c:val>
        </c:ser>
        <c:dLbls>
          <c:showLegendKey val="0"/>
          <c:showVal val="0"/>
          <c:showCatName val="0"/>
          <c:showSerName val="0"/>
          <c:showPercent val="0"/>
          <c:showBubbleSize val="0"/>
        </c:dLbls>
        <c:gapWidth val="150"/>
        <c:overlap val="100"/>
        <c:axId val="38972800"/>
        <c:axId val="38978688"/>
      </c:barChart>
      <c:catAx>
        <c:axId val="38972800"/>
        <c:scaling>
          <c:orientation val="minMax"/>
        </c:scaling>
        <c:delete val="0"/>
        <c:axPos val="b"/>
        <c:majorTickMark val="out"/>
        <c:minorTickMark val="none"/>
        <c:tickLblPos val="nextTo"/>
        <c:crossAx val="38978688"/>
        <c:crosses val="autoZero"/>
        <c:auto val="1"/>
        <c:lblAlgn val="ctr"/>
        <c:lblOffset val="100"/>
        <c:noMultiLvlLbl val="0"/>
      </c:catAx>
      <c:valAx>
        <c:axId val="38978688"/>
        <c:scaling>
          <c:orientation val="minMax"/>
        </c:scaling>
        <c:delete val="0"/>
        <c:axPos val="l"/>
        <c:majorGridlines/>
        <c:numFmt formatCode="General" sourceLinked="1"/>
        <c:majorTickMark val="out"/>
        <c:minorTickMark val="none"/>
        <c:tickLblPos val="nextTo"/>
        <c:crossAx val="38972800"/>
        <c:crosses val="autoZero"/>
        <c:crossBetween val="between"/>
      </c:valAx>
    </c:plotArea>
    <c:legend>
      <c:legendPos val="r"/>
      <c:layout/>
      <c:overlay val="0"/>
    </c:legend>
    <c:plotVisOnly val="1"/>
    <c:dispBlanksAs val="gap"/>
    <c:showDLblsOverMax val="0"/>
  </c:chart>
  <c:spPr>
    <a:solidFill>
      <a:sysClr val="window" lastClr="FFFFFF"/>
    </a:solid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24970691676436E-3"/>
          <c:y val="5.1261020257083248E-2"/>
          <c:w val="0.958968347010551"/>
          <c:h val="0.76743811456120492"/>
        </c:manualLayout>
      </c:layout>
      <c:ofPieChart>
        <c:ofPieType val="bar"/>
        <c:varyColors val="1"/>
        <c:ser>
          <c:idx val="0"/>
          <c:order val="0"/>
          <c:explosion val="2"/>
          <c:dPt>
            <c:idx val="0"/>
            <c:bubble3D val="0"/>
          </c:dPt>
          <c:dPt>
            <c:idx val="1"/>
            <c:bubble3D val="0"/>
            <c:spPr>
              <a:solidFill>
                <a:schemeClr val="accent3"/>
              </a:solidFill>
            </c:spPr>
          </c:dPt>
          <c:dPt>
            <c:idx val="2"/>
            <c:bubble3D val="0"/>
            <c:spPr>
              <a:solidFill>
                <a:schemeClr val="accent2"/>
              </a:solidFill>
            </c:spPr>
          </c:dPt>
          <c:dPt>
            <c:idx val="3"/>
            <c:bubble3D val="0"/>
            <c:spPr>
              <a:solidFill>
                <a:srgbClr val="F5750B"/>
              </a:solidFill>
            </c:spPr>
          </c:dPt>
          <c:dLbls>
            <c:dLbl>
              <c:idx val="0"/>
              <c:delete val="1"/>
            </c:dLbl>
            <c:dLbl>
              <c:idx val="1"/>
              <c:layout/>
              <c:tx>
                <c:rich>
                  <a:bodyPr/>
                  <a:lstStyle/>
                  <a:p>
                    <a:r>
                      <a:rPr lang="en-US"/>
                      <a:t>106,568 titles
5%</a:t>
                    </a:r>
                  </a:p>
                </c:rich>
              </c:tx>
              <c:dLblPos val="ctr"/>
              <c:showLegendKey val="0"/>
              <c:showVal val="1"/>
              <c:showCatName val="0"/>
              <c:showSerName val="0"/>
              <c:showPercent val="1"/>
              <c:showBubbleSize val="0"/>
              <c:separator>
</c:separator>
            </c:dLbl>
            <c:dLbl>
              <c:idx val="2"/>
              <c:layout/>
              <c:tx>
                <c:rich>
                  <a:bodyPr/>
                  <a:lstStyle/>
                  <a:p>
                    <a:r>
                      <a:rPr lang="en-US"/>
                      <a:t>619,783 titles
32%</a:t>
                    </a:r>
                  </a:p>
                </c:rich>
              </c:tx>
              <c:dLblPos val="ctr"/>
              <c:showLegendKey val="0"/>
              <c:showVal val="1"/>
              <c:showCatName val="0"/>
              <c:showSerName val="0"/>
              <c:showPercent val="1"/>
              <c:showBubbleSize val="0"/>
              <c:separator>
</c:separator>
            </c:dLbl>
            <c:dLbl>
              <c:idx val="3"/>
              <c:layout>
                <c:manualLayout>
                  <c:x val="-0.22509443032442297"/>
                  <c:y val="0.11088200963601968"/>
                </c:manualLayout>
              </c:layout>
              <c:tx>
                <c:rich>
                  <a:bodyPr/>
                  <a:lstStyle/>
                  <a:p>
                    <a:pPr>
                      <a:defRPr sz="1800" b="1">
                        <a:solidFill>
                          <a:schemeClr val="bg1"/>
                        </a:solidFill>
                      </a:defRPr>
                    </a:pPr>
                    <a:r>
                      <a:rPr lang="en-US" b="1">
                        <a:solidFill>
                          <a:schemeClr val="bg1"/>
                        </a:solidFill>
                      </a:rPr>
                      <a:t>726,351 titles
37%</a:t>
                    </a:r>
                  </a:p>
                </c:rich>
              </c:tx>
              <c:spPr/>
              <c:dLblPos val="bestFit"/>
              <c:showLegendKey val="0"/>
              <c:showVal val="1"/>
              <c:showCatName val="0"/>
              <c:showSerName val="0"/>
              <c:showPercent val="1"/>
              <c:showBubbleSize val="0"/>
              <c:separator>
</c:separator>
            </c:dLbl>
            <c:txPr>
              <a:bodyPr/>
              <a:lstStyle/>
              <a:p>
                <a:pPr>
                  <a:defRPr sz="1800"/>
                </a:pPr>
                <a:endParaRPr lang="en-US"/>
              </a:p>
            </c:txPr>
            <c:dLblPos val="ctr"/>
            <c:showLegendKey val="0"/>
            <c:showVal val="1"/>
            <c:showCatName val="0"/>
            <c:showSerName val="0"/>
            <c:showPercent val="1"/>
            <c:showBubbleSize val="0"/>
            <c:separator>
</c:separator>
            <c:showLeaderLines val="0"/>
          </c:dLbls>
          <c:cat>
            <c:strRef>
              <c:f>'HT dup''n data'!$C$1:$E$1</c:f>
              <c:strCache>
                <c:ptCount val="3"/>
                <c:pt idx="0">
                  <c:v>Unduplicated</c:v>
                </c:pt>
                <c:pt idx="1">
                  <c:v>Digitized public domain</c:v>
                </c:pt>
                <c:pt idx="2">
                  <c:v>Digitized in copyright</c:v>
                </c:pt>
              </c:strCache>
            </c:strRef>
          </c:cat>
          <c:val>
            <c:numRef>
              <c:f>'HT dup''n data'!$C$2:$E$2</c:f>
              <c:numCache>
                <c:formatCode>General</c:formatCode>
                <c:ptCount val="3"/>
                <c:pt idx="0">
                  <c:v>1234777</c:v>
                </c:pt>
                <c:pt idx="1">
                  <c:v>106568</c:v>
                </c:pt>
                <c:pt idx="2">
                  <c:v>619783</c:v>
                </c:pt>
              </c:numCache>
            </c:numRef>
          </c:val>
        </c:ser>
        <c:dLbls>
          <c:showLegendKey val="0"/>
          <c:showVal val="0"/>
          <c:showCatName val="0"/>
          <c:showSerName val="0"/>
          <c:showPercent val="0"/>
          <c:showBubbleSize val="0"/>
          <c:showLeaderLines val="0"/>
        </c:dLbls>
        <c:gapWidth val="100"/>
        <c:splitType val="pos"/>
        <c:splitPos val="2"/>
        <c:secondPieSize val="75"/>
        <c:serLines/>
      </c:ofPieChart>
    </c:plotArea>
    <c:legend>
      <c:legendPos val="b"/>
      <c:legendEntry>
        <c:idx val="0"/>
        <c:delete val="1"/>
      </c:legendEntry>
      <c:layout>
        <c:manualLayout>
          <c:xMode val="edge"/>
          <c:yMode val="edge"/>
          <c:x val="8.7078144760040999E-2"/>
          <c:y val="0.83190356013190658"/>
          <c:w val="0.57086118008695574"/>
          <c:h val="4.2028008485240714E-2"/>
        </c:manualLayout>
      </c:layout>
      <c:overlay val="0"/>
      <c:txPr>
        <a:bodyPr/>
        <a:lstStyle/>
        <a:p>
          <a:pPr>
            <a:defRPr sz="1600"/>
          </a:pPr>
          <a:endParaRPr lang="en-US"/>
        </a:p>
      </c:txPr>
    </c:legend>
    <c:plotVisOnly val="1"/>
    <c:dispBlanksAs val="gap"/>
    <c:showDLblsOverMax val="0"/>
  </c:chart>
  <c:externalData r:id="rId1">
    <c:autoUpdate val="0"/>
  </c:externalData>
  <c:userShapes r:id="rId2"/>
</c:chartSpace>
</file>

<file path=ppt/drawings/_rels/drawing2.x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drawing1.xml><?xml version="1.0" encoding="utf-8"?>
<c:userShapes xmlns:c="http://schemas.openxmlformats.org/drawingml/2006/chart">
  <cdr:relSizeAnchor xmlns:cdr="http://schemas.openxmlformats.org/drawingml/2006/chartDrawing">
    <cdr:from>
      <cdr:x>0.07796</cdr:x>
      <cdr:y>0.45153</cdr:y>
    </cdr:from>
    <cdr:to>
      <cdr:x>0.29777</cdr:x>
      <cdr:y>0.54847</cdr:y>
    </cdr:to>
    <cdr:sp macro="" textlink="">
      <cdr:nvSpPr>
        <cdr:cNvPr id="2" name="TextBox 1"/>
        <cdr:cNvSpPr txBox="1"/>
      </cdr:nvSpPr>
      <cdr:spPr>
        <a:xfrm xmlns:a="http://schemas.openxmlformats.org/drawingml/2006/main">
          <a:off x="675640" y="2839720"/>
          <a:ext cx="19050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0.39566</cdr:x>
      <cdr:y>0.25641</cdr:y>
    </cdr:from>
    <cdr:to>
      <cdr:x>0.51199</cdr:x>
      <cdr:y>0.4142</cdr:y>
    </cdr:to>
    <cdr:pic>
      <cdr:nvPicPr>
        <cdr:cNvPr id="4" name="Picture 3"/>
        <cdr:cNvPicPr/>
      </cdr:nvPicPr>
      <cdr:blipFill>
        <a:blip xmlns:a="http://schemas.openxmlformats.org/drawingml/2006/main" xmlns:r="http://schemas.openxmlformats.org/officeDocument/2006/relationships" r:embed="rId1" cstate="print"/>
        <a:srcRect xmlns:a="http://schemas.openxmlformats.org/drawingml/2006/main" r="65517" b="4255"/>
        <a:stretch xmlns:a="http://schemas.openxmlformats.org/drawingml/2006/main">
          <a:fillRect/>
        </a:stretch>
      </cdr:blipFill>
      <cdr:spPr bwMode="auto">
        <a:xfrm xmlns:a="http://schemas.openxmlformats.org/drawingml/2006/main">
          <a:off x="3429000" y="1524000"/>
          <a:ext cx="1008172" cy="937840"/>
        </a:xfrm>
        <a:prstGeom xmlns:a="http://schemas.openxmlformats.org/drawingml/2006/main" prst="roundRect">
          <a:avLst>
            <a:gd name="adj" fmla="val 8594"/>
          </a:avLst>
        </a:prstGeom>
        <a:solidFill xmlns:a="http://schemas.openxmlformats.org/drawingml/2006/main">
          <a:srgbClr val="FFFFFF">
            <a:shade val="85000"/>
          </a:srgbClr>
        </a:solidFill>
        <a:ln xmlns:a="http://schemas.openxmlformats.org/drawingml/2006/main">
          <a:noFill/>
        </a:ln>
        <a:effectLst xmlns:a="http://schemas.openxmlformats.org/drawingml/2006/main">
          <a:reflection blurRad="12700" stA="38000" endPos="28000" dist="5000" dir="5400000" sy="-100000" algn="bl" rotWithShape="0"/>
        </a:effectLst>
      </cdr:spPr>
    </cdr:pic>
  </cdr:relSizeAnchor>
  <cdr:relSizeAnchor xmlns:cdr="http://schemas.openxmlformats.org/drawingml/2006/chartDrawing">
    <cdr:from>
      <cdr:x>0.07796</cdr:x>
      <cdr:y>0.45153</cdr:y>
    </cdr:from>
    <cdr:to>
      <cdr:x>0.29777</cdr:x>
      <cdr:y>0.54847</cdr:y>
    </cdr:to>
    <cdr:sp macro="" textlink="">
      <cdr:nvSpPr>
        <cdr:cNvPr id="2" name="TextBox 1"/>
        <cdr:cNvSpPr txBox="1"/>
      </cdr:nvSpPr>
      <cdr:spPr>
        <a:xfrm xmlns:a="http://schemas.openxmlformats.org/drawingml/2006/main">
          <a:off x="675640" y="2839720"/>
          <a:ext cx="19050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0.08675</cdr:x>
      <cdr:y>0.46365</cdr:y>
    </cdr:from>
    <cdr:to>
      <cdr:x>0.32415</cdr:x>
      <cdr:y>0.63328</cdr:y>
    </cdr:to>
    <cdr:sp macro="" textlink="">
      <cdr:nvSpPr>
        <cdr:cNvPr id="3" name="TextBox 2"/>
        <cdr:cNvSpPr txBox="1"/>
      </cdr:nvSpPr>
      <cdr:spPr>
        <a:xfrm xmlns:a="http://schemas.openxmlformats.org/drawingml/2006/main">
          <a:off x="751840" y="2915920"/>
          <a:ext cx="2057400" cy="1066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smtClean="0"/>
            <a:t>1,234,777 titles          Not Duplicated</a:t>
          </a:r>
        </a:p>
        <a:p xmlns:a="http://schemas.openxmlformats.org/drawingml/2006/main">
          <a:r>
            <a:rPr lang="en-US" sz="2000" dirty="0" smtClean="0"/>
            <a:t>           63%</a:t>
          </a:r>
          <a:endParaRPr lang="en-US" sz="2000" dirty="0"/>
        </a:p>
      </cdr:txBody>
    </cdr:sp>
  </cdr:relSizeAnchor>
  <cdr:relSizeAnchor xmlns:cdr="http://schemas.openxmlformats.org/drawingml/2006/chartDrawing">
    <cdr:from>
      <cdr:x>0.00762</cdr:x>
      <cdr:y>0</cdr:y>
    </cdr:from>
    <cdr:to>
      <cdr:x>0.99238</cdr:x>
      <cdr:y>0.04847</cdr:y>
    </cdr:to>
    <cdr:sp macro="" textlink="">
      <cdr:nvSpPr>
        <cdr:cNvPr id="5" name="TextBox 4"/>
        <cdr:cNvSpPr txBox="1"/>
      </cdr:nvSpPr>
      <cdr:spPr>
        <a:xfrm xmlns:a="http://schemas.openxmlformats.org/drawingml/2006/main">
          <a:off x="66038" y="0"/>
          <a:ext cx="8534403" cy="2880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t>Binghamton Library Titles Duplicated in </a:t>
          </a:r>
          <a:r>
            <a:rPr lang="en-US" sz="1800" b="1" dirty="0" err="1" smtClean="0"/>
            <a:t>Hathi</a:t>
          </a:r>
          <a:r>
            <a:rPr lang="en-US" sz="1800" b="1" dirty="0" smtClean="0"/>
            <a:t> Trust Digital Library, January 2012</a:t>
          </a:r>
          <a:endParaRPr lang="en-US" sz="18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922FDE8-ED7E-4D49-B55F-69FEEFEFF9B7}" type="datetimeFigureOut">
              <a:rPr lang="en-US" smtClean="0"/>
              <a:pPr/>
              <a:t>7/16/2012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90D0D82-4899-4B2B-A776-ED385D4905E5}" type="slidenum">
              <a:rPr lang="en-US" smtClean="0"/>
              <a:pPr/>
              <a:t>‹#›</a:t>
            </a:fld>
            <a:endParaRPr lang="en-US" dirty="0"/>
          </a:p>
        </p:txBody>
      </p:sp>
    </p:spTree>
    <p:extLst>
      <p:ext uri="{BB962C8B-B14F-4D97-AF65-F5344CB8AC3E}">
        <p14:creationId xmlns:p14="http://schemas.microsoft.com/office/powerpoint/2010/main" val="136676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7639119-EA7C-455A-8CC0-ECB29CD41855}" type="slidenum">
              <a:rPr lang="en-US"/>
              <a:pPr/>
              <a:t>6</a:t>
            </a:fld>
            <a:endParaRPr 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dirty="0" smtClean="0">
              <a:latin typeface="Arial"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If we look at one of the links for our</a:t>
            </a:r>
            <a:r>
              <a:rPr lang="en-US" baseline="0" dirty="0" smtClean="0"/>
              <a:t> Dublin Core element refinements, date created,  you can see that there is a definition of the term with an example, the label the term should use, the suggested tool tip and whether or not the term is repeatable.  There are then instructions for the format for the date.  These instructions help everyone who may be creating metadata stay consistent with the terms usage.  </a:t>
            </a:r>
            <a:endParaRPr lang="en-US" dirty="0"/>
          </a:p>
        </p:txBody>
      </p:sp>
      <p:sp>
        <p:nvSpPr>
          <p:cNvPr id="4" name="Slide Number Placeholder 3"/>
          <p:cNvSpPr>
            <a:spLocks noGrp="1"/>
          </p:cNvSpPr>
          <p:nvPr>
            <p:ph type="sldNum" sz="quarter" idx="10"/>
          </p:nvPr>
        </p:nvSpPr>
        <p:spPr/>
        <p:txBody>
          <a:bodyPr/>
          <a:lstStyle/>
          <a:p>
            <a:fld id="{6BFFC307-A595-45AC-8767-6C859E0F86E1}" type="slidenum">
              <a:rPr lang="en-US" smtClean="0"/>
              <a:pPr/>
              <a:t>24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We had a terrible series</a:t>
            </a:r>
            <a:r>
              <a:rPr lang="en-US" baseline="0" dirty="0" smtClean="0"/>
              <a:t> of floods last September and Dateline was a major vehicle of messages.  While some of the messages are more important than others, capturing them is an important part of our history.  In this case it not only “dates” the flood, it shows that the campuses response.  For example our event center was used as a red cross shelter for the community.  The flooding became much worse than anyone expected and we had guests in our event center for almost 2 weeks before they could be relocated to other shelters. Thousands of BU students volunteered to help and are still even today working with the victims.</a:t>
            </a:r>
            <a:endParaRPr lang="en-US" dirty="0" smtClean="0"/>
          </a:p>
          <a:p>
            <a:endParaRPr lang="en-US" dirty="0"/>
          </a:p>
        </p:txBody>
      </p:sp>
      <p:sp>
        <p:nvSpPr>
          <p:cNvPr id="4" name="Slide Number Placeholder 3"/>
          <p:cNvSpPr>
            <a:spLocks noGrp="1"/>
          </p:cNvSpPr>
          <p:nvPr>
            <p:ph type="sldNum" sz="quarter" idx="10"/>
          </p:nvPr>
        </p:nvSpPr>
        <p:spPr/>
        <p:txBody>
          <a:bodyPr/>
          <a:lstStyle/>
          <a:p>
            <a:fld id="{6BFFC307-A595-45AC-8767-6C859E0F86E1}" type="slidenum">
              <a:rPr lang="en-US" smtClean="0"/>
              <a:pPr/>
              <a:t>25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Metadata Guidelines:  Clicking on any of the projects, whether ongoing</a:t>
            </a:r>
            <a:r>
              <a:rPr lang="en-US" baseline="0" dirty="0" smtClean="0"/>
              <a:t> or completed will show you the metadata form.  The form shows which fields were selected for a particular project, their labels, any default values and tips and explanations of the fields.</a:t>
            </a:r>
            <a:endParaRPr lang="en-US" dirty="0" smtClean="0"/>
          </a:p>
          <a:p>
            <a:endParaRPr lang="en-US" dirty="0" smtClean="0"/>
          </a:p>
          <a:p>
            <a:r>
              <a:rPr lang="en-US" dirty="0" smtClean="0"/>
              <a:t>Because we have this level of explanation to explain how to</a:t>
            </a:r>
            <a:r>
              <a:rPr lang="en-US" baseline="0" dirty="0" smtClean="0"/>
              <a:t> create the metadata for “Dateline”, we can easily have a student, with a metadata librarians guidance, create the metadata.</a:t>
            </a:r>
            <a:endParaRPr lang="en-US" dirty="0"/>
          </a:p>
        </p:txBody>
      </p:sp>
      <p:sp>
        <p:nvSpPr>
          <p:cNvPr id="4" name="Slide Number Placeholder 3"/>
          <p:cNvSpPr>
            <a:spLocks noGrp="1"/>
          </p:cNvSpPr>
          <p:nvPr>
            <p:ph type="sldNum" sz="quarter" idx="10"/>
          </p:nvPr>
        </p:nvSpPr>
        <p:spPr/>
        <p:txBody>
          <a:bodyPr/>
          <a:lstStyle/>
          <a:p>
            <a:fld id="{6BFFC307-A595-45AC-8767-6C859E0F86E1}" type="slidenum">
              <a:rPr lang="en-US" smtClean="0"/>
              <a:pPr/>
              <a:t>26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Under the Dateline directions</a:t>
            </a:r>
            <a:r>
              <a:rPr lang="en-US" baseline="0" dirty="0" smtClean="0"/>
              <a:t> we have step by step instructions for all parts of the project, from what fields will be used for the metadata, to creating the PDF to submitting the IE for ingestion.</a:t>
            </a:r>
            <a:endParaRPr lang="en-US" dirty="0" smtClean="0"/>
          </a:p>
          <a:p>
            <a:endParaRPr lang="en-US" dirty="0"/>
          </a:p>
        </p:txBody>
      </p:sp>
      <p:sp>
        <p:nvSpPr>
          <p:cNvPr id="4" name="Slide Number Placeholder 3"/>
          <p:cNvSpPr>
            <a:spLocks noGrp="1"/>
          </p:cNvSpPr>
          <p:nvPr>
            <p:ph type="sldNum" sz="quarter" idx="10"/>
          </p:nvPr>
        </p:nvSpPr>
        <p:spPr/>
        <p:txBody>
          <a:bodyPr/>
          <a:lstStyle/>
          <a:p>
            <a:fld id="{6BFFC307-A595-45AC-8767-6C859E0F86E1}" type="slidenum">
              <a:rPr lang="en-US" smtClean="0"/>
              <a:pPr/>
              <a:t>27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latin typeface="Arial" pitchFamily="34" charset="0"/>
                <a:cs typeface="Arial" pitchFamily="34" charset="0"/>
              </a:rPr>
              <a:t>Ability to reject a SIP without losing changes :</a:t>
            </a:r>
            <a:r>
              <a:rPr lang="en-US" dirty="0" smtClean="0"/>
              <a:t>When a SIP has been deposited and changes to the metadata have been made by the Assessor, if the SIP is then rejected, those changes are lost.  The metadata reverts back to what was originally submitted.  It seems the workflow is designed only to push SIPs forward; it doesn't allow for backtracking.  If we get to the stage where we will be trying edit or update metadata exclusively within Rosetta, at various points in our libraries' digital projects workflow, e.g., bouncing metadata back and forth between metadata creators/depositors and the metadata librarians, this could prove to be a real hindrance.</a:t>
            </a:r>
            <a:endParaRPr lang="en-US" dirty="0"/>
          </a:p>
        </p:txBody>
      </p:sp>
      <p:sp>
        <p:nvSpPr>
          <p:cNvPr id="4" name="Slide Number Placeholder 3"/>
          <p:cNvSpPr>
            <a:spLocks noGrp="1"/>
          </p:cNvSpPr>
          <p:nvPr>
            <p:ph type="sldNum" sz="quarter" idx="10"/>
          </p:nvPr>
        </p:nvSpPr>
        <p:spPr/>
        <p:txBody>
          <a:bodyPr/>
          <a:lstStyle/>
          <a:p>
            <a:fld id="{6BFFC307-A595-45AC-8767-6C859E0F86E1}" type="slidenum">
              <a:rPr lang="en-US" smtClean="0"/>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D207B3-E1FF-4962-A469-145F59F04A13}" type="slidenum">
              <a:rPr lang="en-US" smtClean="0"/>
              <a:pPr/>
              <a:t>9</a:t>
            </a:fld>
            <a:endParaRPr lang="en-US" dirty="0"/>
          </a:p>
        </p:txBody>
      </p:sp>
    </p:spTree>
    <p:extLst>
      <p:ext uri="{BB962C8B-B14F-4D97-AF65-F5344CB8AC3E}">
        <p14:creationId xmlns:p14="http://schemas.microsoft.com/office/powerpoint/2010/main" val="1025187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6A6A6-D99A-4CB3-8340-4545E0EEA037}" type="slidenum">
              <a:rPr lang="en-US" smtClean="0"/>
              <a:pPr/>
              <a:t>11</a:t>
            </a:fld>
            <a:endParaRPr lang="en-US" dirty="0"/>
          </a:p>
        </p:txBody>
      </p:sp>
    </p:spTree>
    <p:extLst>
      <p:ext uri="{BB962C8B-B14F-4D97-AF65-F5344CB8AC3E}">
        <p14:creationId xmlns:p14="http://schemas.microsoft.com/office/powerpoint/2010/main" val="209058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7639119-EA7C-455A-8CC0-ECB29CD41855}" type="slidenum">
              <a:rPr lang="en-US"/>
              <a:pPr/>
              <a:t>13</a:t>
            </a:fld>
            <a:endParaRPr 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dirty="0" smtClean="0">
              <a:latin typeface="Arial" charset="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still at the preliminary planning stages, however we are nearing a point where we will be getting more heavily involved in this area</a:t>
            </a:r>
            <a:endParaRPr lang="en-US" dirty="0"/>
          </a:p>
        </p:txBody>
      </p:sp>
      <p:sp>
        <p:nvSpPr>
          <p:cNvPr id="4" name="Slide Number Placeholder 3"/>
          <p:cNvSpPr>
            <a:spLocks noGrp="1"/>
          </p:cNvSpPr>
          <p:nvPr>
            <p:ph type="sldNum" sz="quarter" idx="10"/>
          </p:nvPr>
        </p:nvSpPr>
        <p:spPr/>
        <p:txBody>
          <a:bodyPr/>
          <a:lstStyle/>
          <a:p>
            <a:fld id="{CDF32354-2231-4467-9DD0-7AF1C72C03FF}" type="slidenum">
              <a:rPr lang="en-US" smtClean="0"/>
              <a:pPr/>
              <a:t>18</a:t>
            </a:fld>
            <a:endParaRPr lang="en-US" dirty="0"/>
          </a:p>
        </p:txBody>
      </p:sp>
    </p:spTree>
    <p:extLst>
      <p:ext uri="{BB962C8B-B14F-4D97-AF65-F5344CB8AC3E}">
        <p14:creationId xmlns:p14="http://schemas.microsoft.com/office/powerpoint/2010/main" val="3956777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F32354-2231-4467-9DD0-7AF1C72C03FF}" type="slidenum">
              <a:rPr lang="en-US" smtClean="0"/>
              <a:pPr/>
              <a:t>20</a:t>
            </a:fld>
            <a:endParaRPr lang="en-US" dirty="0"/>
          </a:p>
        </p:txBody>
      </p:sp>
    </p:spTree>
    <p:extLst>
      <p:ext uri="{BB962C8B-B14F-4D97-AF65-F5344CB8AC3E}">
        <p14:creationId xmlns:p14="http://schemas.microsoft.com/office/powerpoint/2010/main" val="3956777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F32354-2231-4467-9DD0-7AF1C72C03FF}" type="slidenum">
              <a:rPr lang="en-US" smtClean="0"/>
              <a:pPr/>
              <a:t>21</a:t>
            </a:fld>
            <a:endParaRPr lang="en-US" dirty="0"/>
          </a:p>
        </p:txBody>
      </p:sp>
    </p:spTree>
    <p:extLst>
      <p:ext uri="{BB962C8B-B14F-4D97-AF65-F5344CB8AC3E}">
        <p14:creationId xmlns:p14="http://schemas.microsoft.com/office/powerpoint/2010/main" val="3956777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From the metadata point of view, preservation is very important but retrieval is critical.</a:t>
            </a:r>
          </a:p>
          <a:p>
            <a:endParaRPr lang="en-US" baseline="0" dirty="0" smtClean="0"/>
          </a:p>
          <a:p>
            <a:r>
              <a:rPr lang="en-US" dirty="0" smtClean="0"/>
              <a:t>There were 2 major ideas that guided</a:t>
            </a:r>
            <a:r>
              <a:rPr lang="en-US" baseline="0" dirty="0" smtClean="0"/>
              <a:t> our work over the past year.  From the start we had decided that we would try to use the best person to create metadata, not just the available person.   In some cases this was our metadata librarian, in some cases it was a student, in some cases it was students from outside the library.</a:t>
            </a:r>
          </a:p>
          <a:p>
            <a:r>
              <a:rPr lang="en-US" dirty="0" smtClean="0"/>
              <a:t>Working</a:t>
            </a:r>
            <a:r>
              <a:rPr lang="en-US" baseline="0" dirty="0" smtClean="0"/>
              <a:t> with this concept we realized that the metadata librarians were the best people to be the project managers.  Since we had 2 project managers and had the potential for a lot of people to be working with metadata it was necessary to find a way to make sure the metadata was consistent.  </a:t>
            </a:r>
            <a:endParaRPr lang="en-US" dirty="0"/>
          </a:p>
        </p:txBody>
      </p:sp>
      <p:sp>
        <p:nvSpPr>
          <p:cNvPr id="4" name="Slide Number Placeholder 3"/>
          <p:cNvSpPr>
            <a:spLocks noGrp="1"/>
          </p:cNvSpPr>
          <p:nvPr>
            <p:ph type="sldNum" sz="quarter" idx="10"/>
          </p:nvPr>
        </p:nvSpPr>
        <p:spPr/>
        <p:txBody>
          <a:bodyPr/>
          <a:lstStyle/>
          <a:p>
            <a:fld id="{6BFFC307-A595-45AC-8767-6C859E0F86E1}" type="slidenum">
              <a:rPr lang="en-US" smtClean="0"/>
              <a:pPr/>
              <a:t>22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The need for</a:t>
            </a:r>
            <a:r>
              <a:rPr lang="en-US" baseline="0" dirty="0" smtClean="0"/>
              <a:t> consistency led to the creation of a metadata portal.  </a:t>
            </a:r>
          </a:p>
          <a:p>
            <a:endParaRPr lang="en-US" baseline="0" dirty="0" smtClean="0"/>
          </a:p>
          <a:p>
            <a:pPr defTabSz="931774">
              <a:defRPr/>
            </a:pPr>
            <a:r>
              <a:rPr lang="en-US" baseline="0" dirty="0" smtClean="0"/>
              <a:t>On the left side we have a list of each of the metadata elements and refinements we use. </a:t>
            </a:r>
            <a:r>
              <a:rPr lang="en-US" dirty="0" smtClean="0"/>
              <a:t>We looked at the basic 15 elements</a:t>
            </a:r>
            <a:r>
              <a:rPr lang="en-US" baseline="0" dirty="0" smtClean="0"/>
              <a:t> of DC  but felt they were not enough since they did not cover everything we wanted expressed.  We found them to be a combination of too vague and not flexible enough.  We ended up using most of the 15 elements plus their refinements but in a couple of cases we are using only the refinements and not the original element.  “Rights” and “Date” are two of these unused elements. </a:t>
            </a:r>
            <a:r>
              <a:rPr lang="en-US" dirty="0" smtClean="0"/>
              <a:t>The core field of Date was simply too generic so we opted to go with</a:t>
            </a:r>
            <a:r>
              <a:rPr lang="en-US" baseline="0" dirty="0" smtClean="0"/>
              <a:t> all of the associated refinements for date but not the original core element of date. </a:t>
            </a:r>
          </a:p>
          <a:p>
            <a:pPr defTabSz="931774">
              <a:defRPr/>
            </a:pPr>
            <a:endParaRPr lang="en-US" baseline="0" dirty="0" smtClean="0"/>
          </a:p>
          <a:p>
            <a:r>
              <a:rPr lang="en-US" dirty="0" smtClean="0"/>
              <a:t>The middle section of the portal has 2 sections.  The top section</a:t>
            </a:r>
            <a:r>
              <a:rPr lang="en-US" baseline="0" dirty="0" smtClean="0"/>
              <a:t> </a:t>
            </a:r>
            <a:r>
              <a:rPr lang="en-US" dirty="0" smtClean="0"/>
              <a:t> contains links  to information about authorities including links to,</a:t>
            </a:r>
            <a:r>
              <a:rPr lang="en-US" baseline="0" dirty="0" smtClean="0"/>
              <a:t> for us, lesser used systems such as TGN – the thesaurus of geographic names.  With the exception of the mesh headings, the thesauri are from the Getty Research Institute.  The lower portion of this section has links to rights policies.  In some cases there is a complete policy to be used for the public, in other cases it may simply be a note of who to talk to if someone has a question about the collection.</a:t>
            </a:r>
            <a:endParaRPr lang="en-US" dirty="0" smtClean="0"/>
          </a:p>
          <a:p>
            <a:endParaRPr lang="en-US" dirty="0" smtClean="0"/>
          </a:p>
          <a:p>
            <a:pPr defTabSz="931774">
              <a:defRPr/>
            </a:pPr>
            <a:r>
              <a:rPr lang="en-US" dirty="0" smtClean="0"/>
              <a:t>The last section</a:t>
            </a:r>
            <a:r>
              <a:rPr lang="en-US" baseline="0" dirty="0" smtClean="0"/>
              <a:t> allows us to keep a list of current projects we are working on as well as a link to both future and completed projects.  For example “Dateline” is one of our ongoing projects.  Dateline is a daily informational email each staff member receives.  It contains the days announcements.  There can also be “special bulletin” datelines.  They are born digital so capturing them is a way of preserving the day to day history of the University.  Note that there are both Processing Guidelines and Metadata Guidelines for this project.</a:t>
            </a:r>
            <a:endParaRPr lang="en-US" dirty="0" smtClean="0"/>
          </a:p>
          <a:p>
            <a:endParaRPr lang="en-US" dirty="0"/>
          </a:p>
        </p:txBody>
      </p:sp>
      <p:sp>
        <p:nvSpPr>
          <p:cNvPr id="4" name="Slide Number Placeholder 3"/>
          <p:cNvSpPr>
            <a:spLocks noGrp="1"/>
          </p:cNvSpPr>
          <p:nvPr>
            <p:ph type="sldNum" sz="quarter" idx="10"/>
          </p:nvPr>
        </p:nvSpPr>
        <p:spPr/>
        <p:txBody>
          <a:bodyPr/>
          <a:lstStyle/>
          <a:p>
            <a:fld id="{6BFFC307-A595-45AC-8767-6C859E0F86E1}" type="slidenum">
              <a:rPr lang="en-US" smtClean="0"/>
              <a:pPr/>
              <a:t>23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DF9081-DB25-4715-874C-24AD23044A54}" type="datetimeFigureOut">
              <a:rPr lang="en-US" smtClean="0"/>
              <a:pPr/>
              <a:t>7/16/2012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39C778-AE7A-41A2-9D7F-7122B35AD2C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F9081-DB25-4715-874C-24AD23044A54}" type="datetimeFigureOut">
              <a:rPr lang="en-US" smtClean="0"/>
              <a:pPr/>
              <a:t>7/16/2012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39C778-AE7A-41A2-9D7F-7122B35AD2C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F9081-DB25-4715-874C-24AD23044A54}" type="datetimeFigureOut">
              <a:rPr lang="en-US" smtClean="0"/>
              <a:pPr/>
              <a:t>7/16/2012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39C778-AE7A-41A2-9D7F-7122B35AD2C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50D2F078-A6C6-467D-B1D1-5639FC77A962}"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F9081-DB25-4715-874C-24AD23044A54}" type="datetimeFigureOut">
              <a:rPr lang="en-US" smtClean="0"/>
              <a:pPr/>
              <a:t>7/16/2012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39C778-AE7A-41A2-9D7F-7122B35AD2C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DF9081-DB25-4715-874C-24AD23044A54}" type="datetimeFigureOut">
              <a:rPr lang="en-US" smtClean="0"/>
              <a:pPr/>
              <a:t>7/16/2012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39C778-AE7A-41A2-9D7F-7122B35AD2C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DF9081-DB25-4715-874C-24AD23044A54}" type="datetimeFigureOut">
              <a:rPr lang="en-US" smtClean="0"/>
              <a:pPr/>
              <a:t>7/16/2012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39C778-AE7A-41A2-9D7F-7122B35AD2C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DF9081-DB25-4715-874C-24AD23044A54}" type="datetimeFigureOut">
              <a:rPr lang="en-US" smtClean="0"/>
              <a:pPr/>
              <a:t>7/16/2012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39C778-AE7A-41A2-9D7F-7122B35AD2C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DF9081-DB25-4715-874C-24AD23044A54}" type="datetimeFigureOut">
              <a:rPr lang="en-US" smtClean="0"/>
              <a:pPr/>
              <a:t>7/16/2012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39C778-AE7A-41A2-9D7F-7122B35AD2C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F9081-DB25-4715-874C-24AD23044A54}" type="datetimeFigureOut">
              <a:rPr lang="en-US" smtClean="0"/>
              <a:pPr/>
              <a:t>7/16/2012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39C778-AE7A-41A2-9D7F-7122B35AD2C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F9081-DB25-4715-874C-24AD23044A54}" type="datetimeFigureOut">
              <a:rPr lang="en-US" smtClean="0"/>
              <a:pPr/>
              <a:t>7/16/2012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39C778-AE7A-41A2-9D7F-7122B35AD2C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F9081-DB25-4715-874C-24AD23044A54}" type="datetimeFigureOut">
              <a:rPr lang="en-US" smtClean="0"/>
              <a:pPr/>
              <a:t>7/16/2012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39C778-AE7A-41A2-9D7F-7122B35AD2C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F9081-DB25-4715-874C-24AD23044A54}" type="datetimeFigureOut">
              <a:rPr lang="en-US" smtClean="0"/>
              <a:pPr/>
              <a:t>7/16/2012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9C778-AE7A-41A2-9D7F-7122B35AD2C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6.gif"/><Relationship Id="rId13" Type="http://schemas.openxmlformats.org/officeDocument/2006/relationships/image" Target="../media/image39.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38.jpeg"/><Relationship Id="rId17" Type="http://schemas.openxmlformats.org/officeDocument/2006/relationships/image" Target="../media/image42.jpeg"/><Relationship Id="rId2" Type="http://schemas.openxmlformats.org/officeDocument/2006/relationships/notesSlide" Target="../notesSlides/notesSlide3.xml"/><Relationship Id="rId16"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34.jpeg"/><Relationship Id="rId11" Type="http://schemas.openxmlformats.org/officeDocument/2006/relationships/image" Target="../media/image14.jpeg"/><Relationship Id="rId5" Type="http://schemas.openxmlformats.org/officeDocument/2006/relationships/image" Target="../media/image33.jpeg"/><Relationship Id="rId15" Type="http://schemas.openxmlformats.org/officeDocument/2006/relationships/image" Target="../media/image40.jpeg"/><Relationship Id="rId10" Type="http://schemas.openxmlformats.org/officeDocument/2006/relationships/image" Target="../media/image37.png"/><Relationship Id="rId4" Type="http://schemas.openxmlformats.org/officeDocument/2006/relationships/image" Target="../media/image32.jpeg"/><Relationship Id="rId9" Type="http://schemas.openxmlformats.org/officeDocument/2006/relationships/hyperlink" Target="http://openlibrary.org/" TargetMode="External"/><Relationship Id="rId1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hyperlink" Target="http://images.google.com/imgres?imgurl=http://www.teach-nology.com/worksheets/early_childhood/shapes/cylinder.gif&amp;imgrefurl=http://www.teach-nology.com/worksheets/early_childhood/shapes/cylcutouts.html&amp;usg=__kYYMOeHmoSqbzaq62FT7wGJqrtk=&amp;h=545&amp;w=550&amp;sz=6&amp;hl=en&amp;start=2&amp;tbnid=ft3ljwIPfSbleM:&amp;tbnh=132&amp;tbnw=133&amp;prev=/images?q=cylinder&amp;gbv=2&amp;ndsp=20&amp;hl=en&amp;sa=N" TargetMode="External"/><Relationship Id="rId7"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 Id="rId9" Type="http://schemas.openxmlformats.org/officeDocument/2006/relationships/image" Target="../media/image6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books.google.com/books?source=gbs_hp_logo" TargetMode="External"/><Relationship Id="rId7"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openlibrary.org/" TargetMode="External"/><Relationship Id="rId11" Type="http://schemas.openxmlformats.org/officeDocument/2006/relationships/image" Target="../media/image18.png"/><Relationship Id="rId5" Type="http://schemas.openxmlformats.org/officeDocument/2006/relationships/image" Target="../media/image14.jpeg"/><Relationship Id="rId10" Type="http://schemas.openxmlformats.org/officeDocument/2006/relationships/image" Target="../media/image17.jpeg"/><Relationship Id="rId4" Type="http://schemas.openxmlformats.org/officeDocument/2006/relationships/image" Target="../media/image13.gif"/><Relationship Id="rId9" Type="http://schemas.openxmlformats.org/officeDocument/2006/relationships/hyperlink" Target="http://images.google.com/imgres?imgurl=http://www.teach-nology.com/worksheets/early_childhood/shapes/cylinder.gif&amp;imgrefurl=http://www.teach-nology.com/worksheets/early_childhood/shapes/cylcutouts.html&amp;usg=__kYYMOeHmoSqbzaq62FT7wGJqrtk=&amp;h=545&amp;w=550&amp;sz=6&amp;hl=en&amp;start=2&amp;tbnid=ft3ljwIPfSbleM:&amp;tbnh=132&amp;tbnw=133&amp;prev=/images?q=cylinder&amp;gbv=2&amp;ndsp=20&amp;hl=en&amp;sa=N"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oftware.eprints.org/" TargetMode="External"/><Relationship Id="rId13" Type="http://schemas.openxmlformats.org/officeDocument/2006/relationships/image" Target="../media/image23.jpeg"/><Relationship Id="rId3" Type="http://schemas.openxmlformats.org/officeDocument/2006/relationships/notesSlide" Target="../notesSlides/notesSlide1.xml"/><Relationship Id="rId7" Type="http://schemas.openxmlformats.org/officeDocument/2006/relationships/image" Target="../media/image20.jpeg"/><Relationship Id="rId12" Type="http://schemas.openxmlformats.org/officeDocument/2006/relationships/image" Target="../media/image19.png"/><Relationship Id="rId17" Type="http://schemas.openxmlformats.org/officeDocument/2006/relationships/image" Target="../media/image27.png"/><Relationship Id="rId2" Type="http://schemas.openxmlformats.org/officeDocument/2006/relationships/slideLayout" Target="../slideLayouts/slideLayout1.xml"/><Relationship Id="rId16" Type="http://schemas.openxmlformats.org/officeDocument/2006/relationships/image" Target="../media/image26.png"/><Relationship Id="rId1" Type="http://schemas.openxmlformats.org/officeDocument/2006/relationships/vmlDrawing" Target="../drawings/vmlDrawing1.vml"/><Relationship Id="rId6" Type="http://schemas.openxmlformats.org/officeDocument/2006/relationships/hyperlink" Target="http://1bing-mt.iii.com/iii/encore" TargetMode="External"/><Relationship Id="rId11" Type="http://schemas.openxmlformats.org/officeDocument/2006/relationships/oleObject" Target="../embeddings/oleObject2.bin"/><Relationship Id="rId5" Type="http://schemas.openxmlformats.org/officeDocument/2006/relationships/image" Target="../media/image17.jpeg"/><Relationship Id="rId15" Type="http://schemas.openxmlformats.org/officeDocument/2006/relationships/image" Target="../media/image25.png"/><Relationship Id="rId10" Type="http://schemas.openxmlformats.org/officeDocument/2006/relationships/image" Target="../media/image22.jpeg"/><Relationship Id="rId4" Type="http://schemas.openxmlformats.org/officeDocument/2006/relationships/hyperlink" Target="http://images.google.com/imgres?imgurl=http://www.teach-nology.com/worksheets/early_childhood/shapes/cylinder.gif&amp;imgrefurl=http://www.teach-nology.com/worksheets/early_childhood/shapes/cylcutouts.html&amp;usg=__kYYMOeHmoSqbzaq62FT7wGJqrtk=&amp;h=545&amp;w=550&amp;sz=6&amp;hl=en&amp;start=2&amp;tbnid=ft3ljwIPfSbleM:&amp;tbnh=132&amp;tbnw=133&amp;prev=/images?q=cylinder&amp;gbv=2&amp;ndsp=20&amp;hl=en&amp;sa=N" TargetMode="External"/><Relationship Id="rId9" Type="http://schemas.openxmlformats.org/officeDocument/2006/relationships/image" Target="../media/image21.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7.xml"/><Relationship Id="rId7" Type="http://schemas.openxmlformats.org/officeDocument/2006/relationships/notesSlide" Target="../notesSlides/notesSlide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5.xml"/><Relationship Id="rId5" Type="http://schemas.openxmlformats.org/officeDocument/2006/relationships/tags" Target="../tags/tag9.xml"/><Relationship Id="rId4" Type="http://schemas.openxmlformats.org/officeDocument/2006/relationships/tags" Target="../tags/tag8.xml"/><Relationship Id="rId9"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wcover_blank.jpg"/>
          <p:cNvPicPr>
            <a:picLocks noChangeAspect="1"/>
          </p:cNvPicPr>
          <p:nvPr/>
        </p:nvPicPr>
        <p:blipFill>
          <a:blip r:embed="rId2" cstate="print"/>
          <a:stretch>
            <a:fillRect/>
          </a:stretch>
        </p:blipFill>
        <p:spPr>
          <a:xfrm>
            <a:off x="0" y="0"/>
            <a:ext cx="9144000" cy="6821424"/>
          </a:xfrm>
          <a:prstGeom prst="rect">
            <a:avLst/>
          </a:prstGeom>
        </p:spPr>
      </p:pic>
      <p:sp>
        <p:nvSpPr>
          <p:cNvPr id="6" name="TextBox 5"/>
          <p:cNvSpPr txBox="1"/>
          <p:nvPr/>
        </p:nvSpPr>
        <p:spPr>
          <a:xfrm>
            <a:off x="152400" y="4862117"/>
            <a:ext cx="8839200" cy="2000548"/>
          </a:xfrm>
          <a:prstGeom prst="rect">
            <a:avLst/>
          </a:prstGeom>
          <a:noFill/>
        </p:spPr>
        <p:txBody>
          <a:bodyPr wrap="square" rtlCol="0">
            <a:spAutoFit/>
          </a:bodyPr>
          <a:lstStyle/>
          <a:p>
            <a:pPr algn="ctr"/>
            <a:r>
              <a:rPr lang="en-US" sz="2400" b="1" dirty="0" smtClean="0">
                <a:solidFill>
                  <a:schemeClr val="bg1"/>
                </a:solidFill>
                <a:latin typeface="+mj-lt"/>
              </a:rPr>
              <a:t>Building Our Digital Library Using </a:t>
            </a:r>
            <a:r>
              <a:rPr lang="en-US" sz="2400" b="1" i="1" dirty="0" smtClean="0">
                <a:solidFill>
                  <a:srgbClr val="FFFF00"/>
                </a:solidFill>
                <a:effectLst>
                  <a:outerShdw blurRad="38100" dist="38100" dir="2700000" algn="tl">
                    <a:srgbClr val="000000">
                      <a:alpha val="43137"/>
                    </a:srgbClr>
                  </a:outerShdw>
                </a:effectLst>
                <a:latin typeface="+mj-lt"/>
              </a:rPr>
              <a:t>Rosetta</a:t>
            </a:r>
            <a:r>
              <a:rPr lang="en-US" sz="2400" b="1" dirty="0" smtClean="0">
                <a:solidFill>
                  <a:schemeClr val="bg1"/>
                </a:solidFill>
                <a:latin typeface="+mj-lt"/>
              </a:rPr>
              <a:t> and </a:t>
            </a:r>
            <a:r>
              <a:rPr lang="en-US" sz="2400" b="1" i="1" dirty="0" smtClean="0">
                <a:solidFill>
                  <a:srgbClr val="FFFF00"/>
                </a:solidFill>
                <a:effectLst>
                  <a:outerShdw blurRad="38100" dist="38100" dir="2700000" algn="tl">
                    <a:srgbClr val="000000">
                      <a:alpha val="43137"/>
                    </a:srgbClr>
                  </a:outerShdw>
                </a:effectLst>
                <a:latin typeface="+mj-lt"/>
              </a:rPr>
              <a:t>Primo</a:t>
            </a:r>
            <a:r>
              <a:rPr lang="en-US" sz="2400" b="1" dirty="0" smtClean="0">
                <a:solidFill>
                  <a:schemeClr val="bg1"/>
                </a:solidFill>
                <a:latin typeface="+mj-lt"/>
              </a:rPr>
              <a:t>:  </a:t>
            </a:r>
            <a:r>
              <a:rPr lang="en-US" sz="2400" b="1" dirty="0" smtClean="0">
                <a:solidFill>
                  <a:srgbClr val="FFFF00"/>
                </a:solidFill>
                <a:effectLst>
                  <a:outerShdw blurRad="38100" dist="38100" dir="2700000" algn="tl">
                    <a:srgbClr val="000000">
                      <a:alpha val="43137"/>
                    </a:srgbClr>
                  </a:outerShdw>
                </a:effectLst>
                <a:latin typeface="+mj-lt"/>
              </a:rPr>
              <a:t>The First Year</a:t>
            </a:r>
          </a:p>
          <a:p>
            <a:pPr algn="ctr"/>
            <a:r>
              <a:rPr lang="en-US" sz="2400" b="1" dirty="0" smtClean="0">
                <a:solidFill>
                  <a:schemeClr val="bg1"/>
                </a:solidFill>
                <a:latin typeface="+mj-lt"/>
              </a:rPr>
              <a:t> A Briefing for the Rosetta Advisory Group </a:t>
            </a:r>
          </a:p>
          <a:p>
            <a:pPr algn="ctr"/>
            <a:r>
              <a:rPr lang="en-US" sz="2400" b="1" dirty="0" smtClean="0">
                <a:solidFill>
                  <a:schemeClr val="bg1"/>
                </a:solidFill>
                <a:latin typeface="+mj-lt"/>
              </a:rPr>
              <a:t>Hannover,  Germany</a:t>
            </a:r>
          </a:p>
          <a:p>
            <a:pPr algn="ctr"/>
            <a:r>
              <a:rPr lang="en-US" sz="2400" b="1" i="1" dirty="0" smtClean="0">
                <a:solidFill>
                  <a:schemeClr val="bg1"/>
                </a:solidFill>
                <a:latin typeface="+mj-lt"/>
              </a:rPr>
              <a:t>July 17, 2012</a:t>
            </a:r>
          </a:p>
          <a:p>
            <a:pPr algn="ctr"/>
            <a:endParaRPr lang="en-US" sz="1400" dirty="0" smtClean="0">
              <a:solidFill>
                <a:schemeClr val="bg1"/>
              </a:solidFill>
              <a:latin typeface="Gill Sans MT" pitchFamily="34" charset="0"/>
            </a:endParaRPr>
          </a:p>
          <a:p>
            <a:pPr algn="ctr"/>
            <a:endParaRPr lang="en-US" sz="1400" dirty="0" smtClean="0">
              <a:solidFill>
                <a:schemeClr val="bg1"/>
              </a:solidFill>
              <a:latin typeface="Gill Sans MT" pitchFamily="34" charset="0"/>
            </a:endParaRPr>
          </a:p>
        </p:txBody>
      </p:sp>
      <p:sp>
        <p:nvSpPr>
          <p:cNvPr id="2" name="Rectangle 1"/>
          <p:cNvSpPr/>
          <p:nvPr/>
        </p:nvSpPr>
        <p:spPr>
          <a:xfrm>
            <a:off x="228600" y="3752166"/>
            <a:ext cx="8763000" cy="461665"/>
          </a:xfrm>
          <a:prstGeom prst="rect">
            <a:avLst/>
          </a:prstGeom>
        </p:spPr>
        <p:txBody>
          <a:bodyPr wrap="square">
            <a:spAutoFit/>
          </a:bodyPr>
          <a:lstStyle/>
          <a:p>
            <a:pPr algn="ctr"/>
            <a:r>
              <a:rPr lang="en-US" sz="2400" b="1" dirty="0">
                <a:solidFill>
                  <a:schemeClr val="bg1"/>
                </a:solidFill>
              </a:rPr>
              <a:t>John M. Meador Jr.,  </a:t>
            </a:r>
            <a:r>
              <a:rPr lang="en-US" sz="2400" b="1" dirty="0" smtClean="0">
                <a:solidFill>
                  <a:schemeClr val="bg1"/>
                </a:solidFill>
              </a:rPr>
              <a:t>Edward M</a:t>
            </a:r>
            <a:r>
              <a:rPr lang="en-US" sz="2400" b="1" dirty="0">
                <a:solidFill>
                  <a:schemeClr val="bg1"/>
                </a:solidFill>
              </a:rPr>
              <a:t>. Corrado,  Sandy Card</a:t>
            </a:r>
          </a:p>
        </p:txBody>
      </p:sp>
    </p:spTree>
    <p:extLst>
      <p:ext uri="{BB962C8B-B14F-4D97-AF65-F5344CB8AC3E}">
        <p14:creationId xmlns:p14="http://schemas.microsoft.com/office/powerpoint/2010/main" val="1712490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020762"/>
          </a:xfrm>
        </p:spPr>
        <p:txBody>
          <a:bodyPr>
            <a:normAutofit/>
          </a:bodyPr>
          <a:lstStyle/>
          <a:p>
            <a:r>
              <a:rPr lang="en-US" sz="4000" b="1" dirty="0" smtClean="0">
                <a:solidFill>
                  <a:srgbClr val="FFFF00"/>
                </a:solidFill>
                <a:effectLst>
                  <a:outerShdw blurRad="38100" dist="38100" dir="2700000" algn="tl">
                    <a:srgbClr val="000000">
                      <a:alpha val="43137"/>
                    </a:srgbClr>
                  </a:outerShdw>
                </a:effectLst>
              </a:rPr>
              <a:t>Our Libraries’ DMP Support</a:t>
            </a:r>
            <a:endParaRPr lang="en-US" sz="4000" dirty="0"/>
          </a:p>
        </p:txBody>
      </p:sp>
      <p:sp>
        <p:nvSpPr>
          <p:cNvPr id="5" name="TextBox 4"/>
          <p:cNvSpPr txBox="1"/>
          <p:nvPr/>
        </p:nvSpPr>
        <p:spPr>
          <a:xfrm>
            <a:off x="381000" y="6172200"/>
            <a:ext cx="8382000" cy="369332"/>
          </a:xfrm>
          <a:prstGeom prst="rect">
            <a:avLst/>
          </a:prstGeom>
          <a:noFill/>
        </p:spPr>
        <p:txBody>
          <a:bodyPr wrap="square" rtlCol="0">
            <a:spAutoFit/>
          </a:bodyPr>
          <a:lstStyle/>
          <a:p>
            <a:r>
              <a:rPr lang="en-US" dirty="0" smtClean="0"/>
              <a:t>URL: </a:t>
            </a:r>
            <a:r>
              <a:rPr lang="en-US" dirty="0" err="1" smtClean="0"/>
              <a:t>http://library.binghamton.edu/services/scholarly/index.html</a:t>
            </a:r>
            <a:endParaRPr lang="en-US" dirty="0"/>
          </a:p>
        </p:txBody>
      </p:sp>
      <p:pic>
        <p:nvPicPr>
          <p:cNvPr id="7" name="Content Placeholder 6" descr="FireShot Screen Capture #252 - 'Binghamton University Libraries _ Services _ Scholarly Communications at Binghamton University' - library_lib_binghamton_edu_services_scholarly_index_html.jpg"/>
          <p:cNvPicPr>
            <a:picLocks noGrp="1" noChangeAspect="1"/>
          </p:cNvPicPr>
          <p:nvPr>
            <p:ph idx="1"/>
          </p:nvPr>
        </p:nvPicPr>
        <p:blipFill>
          <a:blip r:embed="rId2" cstate="print"/>
          <a:stretch>
            <a:fillRect/>
          </a:stretch>
        </p:blipFill>
        <p:spPr>
          <a:xfrm>
            <a:off x="304800" y="1219200"/>
            <a:ext cx="8546939" cy="4810415"/>
          </a:xfrm>
        </p:spPr>
      </p:pic>
      <p:sp>
        <p:nvSpPr>
          <p:cNvPr id="10" name="TextBox 9"/>
          <p:cNvSpPr txBox="1"/>
          <p:nvPr/>
        </p:nvSpPr>
        <p:spPr>
          <a:xfrm>
            <a:off x="371354" y="4648200"/>
            <a:ext cx="1828800" cy="830997"/>
          </a:xfrm>
          <a:prstGeom prst="rect">
            <a:avLst/>
          </a:prstGeom>
          <a:noFill/>
        </p:spPr>
        <p:txBody>
          <a:bodyPr wrap="square" rtlCol="0">
            <a:spAutoFit/>
          </a:bodyPr>
          <a:lstStyle/>
          <a:p>
            <a:r>
              <a:rPr lang="en-US" sz="1600" b="1" dirty="0" smtClean="0"/>
              <a:t>NSF Data Management Plan Information</a:t>
            </a:r>
            <a:endParaRPr lang="en-US" sz="1600" b="1" dirty="0"/>
          </a:p>
        </p:txBody>
      </p:sp>
      <p:cxnSp>
        <p:nvCxnSpPr>
          <p:cNvPr id="19" name="Straight Arrow Connector 18"/>
          <p:cNvCxnSpPr/>
          <p:nvPr/>
        </p:nvCxnSpPr>
        <p:spPr>
          <a:xfrm flipV="1">
            <a:off x="1752600" y="4533900"/>
            <a:ext cx="7620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752600" y="5257800"/>
            <a:ext cx="689658"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1285754" y="3886200"/>
            <a:ext cx="115506"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406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0" descr="http://anthro.binghamton.edu/BiomedWebsite/images/SA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7300" y="1393364"/>
            <a:ext cx="1904999" cy="24368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3am new"/>
          <p:cNvPicPr>
            <a:picLocks noChangeAspect="1" noChangeArrowheads="1"/>
          </p:cNvPicPr>
          <p:nvPr/>
        </p:nvPicPr>
        <p:blipFill rotWithShape="1">
          <a:blip r:embed="rId4" cstate="print"/>
          <a:srcRect l="32308" t="5844" r="27680" b="35065"/>
          <a:stretch/>
        </p:blipFill>
        <p:spPr bwMode="auto">
          <a:xfrm>
            <a:off x="110934" y="1371600"/>
            <a:ext cx="2168055" cy="2450846"/>
          </a:xfrm>
          <a:prstGeom prst="rect">
            <a:avLst/>
          </a:prstGeom>
          <a:noFill/>
          <a:ln w="9525">
            <a:noFill/>
            <a:miter lim="800000"/>
            <a:headEnd/>
            <a:tailEnd/>
          </a:ln>
        </p:spPr>
      </p:pic>
      <p:sp>
        <p:nvSpPr>
          <p:cNvPr id="9" name="TextBox 8"/>
          <p:cNvSpPr txBox="1"/>
          <p:nvPr/>
        </p:nvSpPr>
        <p:spPr>
          <a:xfrm>
            <a:off x="381000" y="3948727"/>
            <a:ext cx="2991768" cy="1200329"/>
          </a:xfrm>
          <a:prstGeom prst="rect">
            <a:avLst/>
          </a:prstGeom>
          <a:noFill/>
        </p:spPr>
        <p:txBody>
          <a:bodyPr wrap="square" rtlCol="0">
            <a:spAutoFit/>
          </a:bodyPr>
          <a:lstStyle/>
          <a:p>
            <a:r>
              <a:rPr lang="en-US" dirty="0" smtClean="0"/>
              <a:t>Primary Research Resources:</a:t>
            </a:r>
          </a:p>
          <a:p>
            <a:r>
              <a:rPr lang="en-US" dirty="0" smtClean="0"/>
              <a:t>Born Digital Institutional Memory &amp; Digitized Special Collections in</a:t>
            </a:r>
            <a:endParaRPr lang="en-US" dirty="0"/>
          </a:p>
        </p:txBody>
      </p:sp>
      <p:sp>
        <p:nvSpPr>
          <p:cNvPr id="11" name="TextBox 10"/>
          <p:cNvSpPr txBox="1"/>
          <p:nvPr/>
        </p:nvSpPr>
        <p:spPr>
          <a:xfrm>
            <a:off x="6858000" y="3962400"/>
            <a:ext cx="2106700" cy="923330"/>
          </a:xfrm>
          <a:prstGeom prst="rect">
            <a:avLst/>
          </a:prstGeom>
          <a:noFill/>
        </p:spPr>
        <p:txBody>
          <a:bodyPr wrap="square" rtlCol="0">
            <a:spAutoFit/>
          </a:bodyPr>
          <a:lstStyle/>
          <a:p>
            <a:r>
              <a:rPr lang="en-US" dirty="0" smtClean="0"/>
              <a:t>Primary Research Resources: Data Sets in</a:t>
            </a:r>
            <a:endParaRPr lang="en-US" dirty="0"/>
          </a:p>
        </p:txBody>
      </p:sp>
      <p:sp>
        <p:nvSpPr>
          <p:cNvPr id="17" name="TextBox 16"/>
          <p:cNvSpPr txBox="1"/>
          <p:nvPr/>
        </p:nvSpPr>
        <p:spPr>
          <a:xfrm>
            <a:off x="3581400" y="3886200"/>
            <a:ext cx="3048000" cy="646331"/>
          </a:xfrm>
          <a:prstGeom prst="rect">
            <a:avLst/>
          </a:prstGeom>
          <a:noFill/>
        </p:spPr>
        <p:txBody>
          <a:bodyPr wrap="square" rtlCol="0">
            <a:spAutoFit/>
          </a:bodyPr>
          <a:lstStyle/>
          <a:p>
            <a:r>
              <a:rPr lang="en-US" dirty="0" smtClean="0"/>
              <a:t>Secondary Research Resources</a:t>
            </a:r>
          </a:p>
          <a:p>
            <a:r>
              <a:rPr lang="en-US" dirty="0" smtClean="0"/>
              <a:t>in the “Cloud”</a:t>
            </a:r>
            <a:endParaRPr lang="en-US" dirty="0"/>
          </a:p>
        </p:txBody>
      </p:sp>
      <p:pic>
        <p:nvPicPr>
          <p:cNvPr id="22" name="Picture 2" descr="C:\Users\jmeador\Pictures\RosettaBann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4572000"/>
            <a:ext cx="1306285" cy="26787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jmeador\Pictures\RosettaBann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0" y="4800600"/>
            <a:ext cx="1306285" cy="26787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ed trainerLINK-1987R6"/>
          <p:cNvPicPr>
            <a:picLocks noChangeAspect="1" noChangeArrowheads="1"/>
          </p:cNvPicPr>
          <p:nvPr/>
        </p:nvPicPr>
        <p:blipFill>
          <a:blip r:embed="rId6" cstate="print"/>
          <a:srcRect/>
          <a:stretch>
            <a:fillRect/>
          </a:stretch>
        </p:blipFill>
        <p:spPr bwMode="auto">
          <a:xfrm>
            <a:off x="2345205" y="3010541"/>
            <a:ext cx="1083795" cy="811905"/>
          </a:xfrm>
          <a:prstGeom prst="rect">
            <a:avLst/>
          </a:prstGeom>
          <a:noFill/>
          <a:ln w="9525">
            <a:noFill/>
            <a:miter lim="800000"/>
            <a:headEnd/>
            <a:tailEnd/>
          </a:ln>
        </p:spPr>
      </p:pic>
      <p:sp>
        <p:nvSpPr>
          <p:cNvPr id="2" name="TextBox 1"/>
          <p:cNvSpPr txBox="1"/>
          <p:nvPr/>
        </p:nvSpPr>
        <p:spPr>
          <a:xfrm>
            <a:off x="6014315" y="3563638"/>
            <a:ext cx="696504" cy="369332"/>
          </a:xfrm>
          <a:prstGeom prst="rect">
            <a:avLst/>
          </a:prstGeom>
          <a:noFill/>
        </p:spPr>
        <p:txBody>
          <a:bodyPr wrap="square" rtlCol="0">
            <a:spAutoFit/>
          </a:bodyPr>
          <a:lstStyle/>
          <a:p>
            <a:r>
              <a:rPr lang="en-US" b="1" dirty="0" smtClean="0"/>
              <a:t>DPLA</a:t>
            </a:r>
            <a:endParaRPr lang="en-US" b="1" dirty="0"/>
          </a:p>
        </p:txBody>
      </p:sp>
      <p:pic>
        <p:nvPicPr>
          <p:cNvPr id="18" name="Content Placeholder 5"/>
          <p:cNvPicPr>
            <a:picLocks noChangeAspect="1"/>
          </p:cNvPicPr>
          <p:nvPr/>
        </p:nvPicPr>
        <p:blipFill rotWithShape="1">
          <a:blip r:embed="rId7" cstate="print">
            <a:extLst>
              <a:ext uri="{28A0092B-C50C-407E-A947-70E740481C1C}">
                <a14:useLocalDpi xmlns:a14="http://schemas.microsoft.com/office/drawing/2010/main" val="0"/>
              </a:ext>
            </a:extLst>
          </a:blip>
          <a:srcRect l="6386"/>
          <a:stretch/>
        </p:blipFill>
        <p:spPr>
          <a:xfrm>
            <a:off x="3505200" y="1406130"/>
            <a:ext cx="3418552" cy="2434509"/>
          </a:xfrm>
          <a:prstGeom prst="rect">
            <a:avLst/>
          </a:prstGeom>
        </p:spPr>
      </p:pic>
      <p:pic>
        <p:nvPicPr>
          <p:cNvPr id="21" name="Picture 20" descr="books_logo.gif"/>
          <p:cNvPicPr>
            <a:picLocks noChangeAspect="1"/>
          </p:cNvPicPr>
          <p:nvPr/>
        </p:nvPicPr>
        <p:blipFill>
          <a:blip r:embed="rId8" cstate="print"/>
          <a:stretch>
            <a:fillRect/>
          </a:stretch>
        </p:blipFill>
        <p:spPr>
          <a:xfrm>
            <a:off x="4267200" y="2057400"/>
            <a:ext cx="872155" cy="193812"/>
          </a:xfrm>
          <a:prstGeom prst="rect">
            <a:avLst/>
          </a:prstGeom>
        </p:spPr>
      </p:pic>
      <p:pic>
        <p:nvPicPr>
          <p:cNvPr id="28" name="Picture 2" descr="Open Library">
            <a:hlinkClick r:id="rId9" tooltip="Go Home"/>
          </p:cNvPr>
          <p:cNvPicPr>
            <a:picLocks noChangeAspect="1" noChangeArrowheads="1"/>
          </p:cNvPicPr>
          <p:nvPr/>
        </p:nvPicPr>
        <p:blipFill>
          <a:blip r:embed="rId10" cstate="print"/>
          <a:srcRect/>
          <a:stretch>
            <a:fillRect/>
          </a:stretch>
        </p:blipFill>
        <p:spPr bwMode="auto">
          <a:xfrm>
            <a:off x="5181600" y="3200400"/>
            <a:ext cx="869952" cy="553606"/>
          </a:xfrm>
          <a:prstGeom prst="rect">
            <a:avLst/>
          </a:prstGeom>
          <a:noFill/>
        </p:spPr>
      </p:pic>
      <p:pic>
        <p:nvPicPr>
          <p:cNvPr id="29" name="Content Placeholder 3" descr="05-09Hathitrust02.jpg"/>
          <p:cNvPicPr>
            <a:picLocks noChangeAspect="1"/>
          </p:cNvPicPr>
          <p:nvPr/>
        </p:nvPicPr>
        <p:blipFill>
          <a:blip r:embed="rId11" cstate="print"/>
          <a:stretch>
            <a:fillRect/>
          </a:stretch>
        </p:blipFill>
        <p:spPr>
          <a:xfrm>
            <a:off x="4191000" y="2514600"/>
            <a:ext cx="373813" cy="558643"/>
          </a:xfrm>
          <a:prstGeom prst="rect">
            <a:avLst/>
          </a:prstGeom>
        </p:spPr>
      </p:pic>
      <p:sp>
        <p:nvSpPr>
          <p:cNvPr id="3" name="TextBox 2"/>
          <p:cNvSpPr txBox="1"/>
          <p:nvPr/>
        </p:nvSpPr>
        <p:spPr>
          <a:xfrm>
            <a:off x="5562600" y="2667000"/>
            <a:ext cx="696190" cy="369332"/>
          </a:xfrm>
          <a:prstGeom prst="rect">
            <a:avLst/>
          </a:prstGeom>
          <a:noFill/>
        </p:spPr>
        <p:txBody>
          <a:bodyPr wrap="square" rtlCol="0">
            <a:spAutoFit/>
          </a:bodyPr>
          <a:lstStyle/>
          <a:p>
            <a:r>
              <a:rPr lang="en-US" b="1" dirty="0" smtClean="0"/>
              <a:t>DPLA</a:t>
            </a:r>
            <a:endParaRPr lang="en-US" b="1" dirty="0"/>
          </a:p>
        </p:txBody>
      </p:sp>
      <p:pic>
        <p:nvPicPr>
          <p:cNvPr id="30" name="Picture 29" descr="20070205_winter02_jwc.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52304" y="1406130"/>
            <a:ext cx="1076696" cy="717797"/>
          </a:xfrm>
          <a:prstGeom prst="rect">
            <a:avLst/>
          </a:prstGeom>
        </p:spPr>
      </p:pic>
      <p:pic>
        <p:nvPicPr>
          <p:cNvPr id="31" name="Picture 30" descr="20061013_huppe02_jwc.tif"/>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05910" y="2217476"/>
            <a:ext cx="1023090" cy="682060"/>
          </a:xfrm>
          <a:prstGeom prst="rect">
            <a:avLst/>
          </a:prstGeom>
        </p:spPr>
      </p:pic>
      <p:pic>
        <p:nvPicPr>
          <p:cNvPr id="24" name="Picture 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38800" y="1981200"/>
            <a:ext cx="402248" cy="513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descr="Data-PReservation-300x276 digital information online 5 15 2012.jpg"/>
          <p:cNvPicPr>
            <a:picLocks noChangeAspect="1"/>
          </p:cNvPicPr>
          <p:nvPr/>
        </p:nvPicPr>
        <p:blipFill>
          <a:blip r:embed="rId15" cstate="print"/>
          <a:stretch>
            <a:fillRect/>
          </a:stretch>
        </p:blipFill>
        <p:spPr>
          <a:xfrm>
            <a:off x="7239000" y="4800600"/>
            <a:ext cx="1192696" cy="1097280"/>
          </a:xfrm>
          <a:prstGeom prst="rect">
            <a:avLst/>
          </a:prstGeom>
        </p:spPr>
      </p:pic>
      <p:pic>
        <p:nvPicPr>
          <p:cNvPr id="26" name="Picture 25" descr="FireShot Screen Capture #256 - 'Engineering Village - Quick Search' - www_engineeringvillage_com_controller_servlet_Controller_EISESSION=1_c2ee151374aca45cc4accses1&amp;CID=quickSearch&amp;database=3.jpg"/>
          <p:cNvPicPr>
            <a:picLocks noChangeAspect="1"/>
          </p:cNvPicPr>
          <p:nvPr/>
        </p:nvPicPr>
        <p:blipFill>
          <a:blip r:embed="rId16" cstate="print"/>
          <a:stretch>
            <a:fillRect/>
          </a:stretch>
        </p:blipFill>
        <p:spPr>
          <a:xfrm>
            <a:off x="3845503" y="4536639"/>
            <a:ext cx="2590800" cy="1535761"/>
          </a:xfrm>
          <a:prstGeom prst="rect">
            <a:avLst/>
          </a:prstGeom>
        </p:spPr>
      </p:pic>
      <p:pic>
        <p:nvPicPr>
          <p:cNvPr id="27" name="Picture 26" descr="GMA A42_2_GKL1012 The Green Box 5 15 2012.jpg"/>
          <p:cNvPicPr>
            <a:picLocks noChangeAspect="1"/>
          </p:cNvPicPr>
          <p:nvPr/>
        </p:nvPicPr>
        <p:blipFill>
          <a:blip r:embed="rId17" cstate="print"/>
          <a:stretch>
            <a:fillRect/>
          </a:stretch>
        </p:blipFill>
        <p:spPr>
          <a:xfrm>
            <a:off x="628543" y="5072396"/>
            <a:ext cx="1749161" cy="1111041"/>
          </a:xfrm>
          <a:prstGeom prst="rect">
            <a:avLst/>
          </a:prstGeom>
        </p:spPr>
      </p:pic>
      <p:sp>
        <p:nvSpPr>
          <p:cNvPr id="32" name="Rectangle 31"/>
          <p:cNvSpPr/>
          <p:nvPr/>
        </p:nvSpPr>
        <p:spPr>
          <a:xfrm>
            <a:off x="0" y="82691"/>
            <a:ext cx="9144000" cy="1323439"/>
          </a:xfrm>
          <a:prstGeom prst="rect">
            <a:avLst/>
          </a:prstGeom>
        </p:spPr>
        <p:txBody>
          <a:bodyPr wrap="square">
            <a:spAutoFit/>
          </a:bodyPr>
          <a:lstStyle/>
          <a:p>
            <a:pPr algn="ctr"/>
            <a:r>
              <a:rPr lang="en-US" sz="4000" b="1" dirty="0" smtClean="0">
                <a:solidFill>
                  <a:srgbClr val="FFFF00"/>
                </a:solidFill>
                <a:effectLst>
                  <a:outerShdw blurRad="38100" dist="38100" dir="2700000" algn="tl">
                    <a:srgbClr val="000000">
                      <a:alpha val="43137"/>
                    </a:srgbClr>
                  </a:outerShdw>
                </a:effectLst>
                <a:latin typeface="+mj-lt"/>
              </a:rPr>
              <a:t>Building a Digital Library </a:t>
            </a:r>
          </a:p>
          <a:p>
            <a:pPr algn="ctr"/>
            <a:r>
              <a:rPr lang="en-US" sz="4000" b="1" dirty="0" smtClean="0">
                <a:solidFill>
                  <a:srgbClr val="FFFF00"/>
                </a:solidFill>
                <a:effectLst>
                  <a:outerShdw blurRad="38100" dist="38100" dir="2700000" algn="tl">
                    <a:srgbClr val="000000">
                      <a:alpha val="43137"/>
                    </a:srgbClr>
                  </a:outerShdw>
                </a:effectLst>
                <a:latin typeface="+mj-lt"/>
              </a:rPr>
              <a:t>in a “Cloudy Environment”</a:t>
            </a:r>
            <a:endParaRPr lang="en-US" sz="4000" b="1"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514453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1764717137"/>
              </p:ext>
            </p:extLst>
          </p:nvPr>
        </p:nvGraphicFramePr>
        <p:xfrm>
          <a:off x="238760" y="1295400"/>
          <a:ext cx="8666480" cy="594360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76200" y="381000"/>
            <a:ext cx="8991600" cy="707886"/>
          </a:xfrm>
          <a:prstGeom prst="rect">
            <a:avLst/>
          </a:prstGeom>
        </p:spPr>
        <p:txBody>
          <a:bodyPr wrap="square">
            <a:spAutoFit/>
          </a:bodyPr>
          <a:lstStyle/>
          <a:p>
            <a:pPr algn="ctr"/>
            <a:r>
              <a:rPr lang="en-US" sz="4000" b="1" dirty="0" err="1" smtClean="0">
                <a:solidFill>
                  <a:srgbClr val="FFFF00"/>
                </a:solidFill>
                <a:effectLst>
                  <a:outerShdw blurRad="38100" dist="38100" dir="2700000" algn="tl">
                    <a:srgbClr val="000000">
                      <a:alpha val="43137"/>
                    </a:srgbClr>
                  </a:outerShdw>
                </a:effectLst>
              </a:rPr>
              <a:t>Hathi</a:t>
            </a:r>
            <a:r>
              <a:rPr lang="en-US" sz="4000" b="1" dirty="0" smtClean="0">
                <a:solidFill>
                  <a:srgbClr val="FFFF00"/>
                </a:solidFill>
                <a:effectLst>
                  <a:outerShdw blurRad="38100" dist="38100" dir="2700000" algn="tl">
                    <a:srgbClr val="000000">
                      <a:alpha val="43137"/>
                    </a:srgbClr>
                  </a:outerShdw>
                </a:effectLst>
              </a:rPr>
              <a:t> Trust Holds 5.5 Million Titles</a:t>
            </a:r>
            <a:endParaRPr lang="en-US" sz="4000" dirty="0"/>
          </a:p>
        </p:txBody>
      </p:sp>
    </p:spTree>
    <p:extLst>
      <p:ext uri="{BB962C8B-B14F-4D97-AF65-F5344CB8AC3E}">
        <p14:creationId xmlns:p14="http://schemas.microsoft.com/office/powerpoint/2010/main" val="2009719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228600"/>
            <a:ext cx="9144000" cy="914400"/>
          </a:xfrm>
          <a:prstGeom prst="rect">
            <a:avLst/>
          </a:prstGeom>
        </p:spPr>
        <p:txBody>
          <a:bodyPr vert="horz" lIns="91440" tIns="45720" rIns="91440" bIns="45720" rtlCol="0" anchor="ctr">
            <a:noAutofit/>
          </a:bodyPr>
          <a:lstStyle/>
          <a:p>
            <a:pPr algn="ctr"/>
            <a:r>
              <a:rPr lang="en-US" sz="4000" b="1" dirty="0" smtClean="0">
                <a:solidFill>
                  <a:srgbClr val="FFFF00"/>
                </a:solidFill>
                <a:effectLst>
                  <a:outerShdw blurRad="38100" dist="38100" dir="2700000" algn="tl">
                    <a:srgbClr val="000000">
                      <a:alpha val="43137"/>
                    </a:srgbClr>
                  </a:outerShdw>
                </a:effectLst>
                <a:latin typeface="+mj-lt"/>
              </a:rPr>
              <a:t>Our Holistic Concept of a Digital Library</a:t>
            </a:r>
          </a:p>
        </p:txBody>
      </p:sp>
      <p:pic>
        <p:nvPicPr>
          <p:cNvPr id="28683" name="Picture 3" descr="cylinder">
            <a:hlinkClick r:id="rId3"/>
          </p:cNvPr>
          <p:cNvPicPr>
            <a:picLocks noChangeAspect="1" noChangeArrowheads="1"/>
          </p:cNvPicPr>
          <p:nvPr/>
        </p:nvPicPr>
        <p:blipFill>
          <a:blip r:embed="rId4" cstate="print"/>
          <a:srcRect/>
          <a:stretch>
            <a:fillRect/>
          </a:stretch>
        </p:blipFill>
        <p:spPr bwMode="auto">
          <a:xfrm>
            <a:off x="6705600" y="4724400"/>
            <a:ext cx="2209800" cy="1816100"/>
          </a:xfrm>
          <a:prstGeom prst="rect">
            <a:avLst/>
          </a:prstGeom>
          <a:noFill/>
          <a:ln w="9525">
            <a:noFill/>
            <a:miter lim="800000"/>
            <a:headEnd/>
            <a:tailEnd/>
          </a:ln>
        </p:spPr>
      </p:pic>
      <p:pic>
        <p:nvPicPr>
          <p:cNvPr id="28684" name="Picture 4" descr="cylinder">
            <a:hlinkClick r:id="rId3"/>
          </p:cNvPr>
          <p:cNvPicPr>
            <a:picLocks noChangeAspect="1" noChangeArrowheads="1"/>
          </p:cNvPicPr>
          <p:nvPr/>
        </p:nvPicPr>
        <p:blipFill>
          <a:blip r:embed="rId4" cstate="print"/>
          <a:srcRect/>
          <a:stretch>
            <a:fillRect/>
          </a:stretch>
        </p:blipFill>
        <p:spPr bwMode="auto">
          <a:xfrm>
            <a:off x="2456731" y="4671883"/>
            <a:ext cx="1905000" cy="1892300"/>
          </a:xfrm>
          <a:prstGeom prst="rect">
            <a:avLst/>
          </a:prstGeom>
          <a:noFill/>
          <a:ln w="9525">
            <a:noFill/>
            <a:miter lim="800000"/>
            <a:headEnd/>
            <a:tailEnd/>
          </a:ln>
        </p:spPr>
      </p:pic>
      <p:pic>
        <p:nvPicPr>
          <p:cNvPr id="28685" name="Picture 5" descr="cylinder">
            <a:hlinkClick r:id="rId3"/>
          </p:cNvPr>
          <p:cNvPicPr>
            <a:picLocks noChangeAspect="1" noChangeArrowheads="1"/>
          </p:cNvPicPr>
          <p:nvPr/>
        </p:nvPicPr>
        <p:blipFill>
          <a:blip r:embed="rId4" cstate="print"/>
          <a:srcRect/>
          <a:stretch>
            <a:fillRect/>
          </a:stretch>
        </p:blipFill>
        <p:spPr bwMode="auto">
          <a:xfrm>
            <a:off x="4648200" y="4671883"/>
            <a:ext cx="1905000" cy="1892300"/>
          </a:xfrm>
          <a:prstGeom prst="rect">
            <a:avLst/>
          </a:prstGeom>
          <a:noFill/>
          <a:ln w="9525">
            <a:noFill/>
            <a:miter lim="800000"/>
            <a:headEnd/>
            <a:tailEnd/>
          </a:ln>
        </p:spPr>
      </p:pic>
      <p:sp>
        <p:nvSpPr>
          <p:cNvPr id="28689" name="Text Box 9"/>
          <p:cNvSpPr txBox="1">
            <a:spLocks noChangeArrowheads="1"/>
          </p:cNvSpPr>
          <p:nvPr/>
        </p:nvSpPr>
        <p:spPr bwMode="auto">
          <a:xfrm>
            <a:off x="7527925" y="4379913"/>
            <a:ext cx="1006475" cy="366712"/>
          </a:xfrm>
          <a:prstGeom prst="rect">
            <a:avLst/>
          </a:prstGeom>
          <a:noFill/>
          <a:ln w="9525">
            <a:noFill/>
            <a:miter lim="800000"/>
            <a:headEnd/>
            <a:tailEnd/>
          </a:ln>
        </p:spPr>
        <p:txBody>
          <a:bodyPr>
            <a:spAutoFit/>
          </a:bodyPr>
          <a:lstStyle/>
          <a:p>
            <a:endParaRPr lang="en-US" dirty="0"/>
          </a:p>
        </p:txBody>
      </p:sp>
      <p:pic>
        <p:nvPicPr>
          <p:cNvPr id="28709" name="Picture 29" descr="cylinder">
            <a:hlinkClick r:id="rId3"/>
          </p:cNvPr>
          <p:cNvPicPr>
            <a:picLocks noChangeAspect="1" noChangeArrowheads="1"/>
          </p:cNvPicPr>
          <p:nvPr/>
        </p:nvPicPr>
        <p:blipFill>
          <a:blip r:embed="rId4" cstate="print"/>
          <a:srcRect/>
          <a:stretch>
            <a:fillRect/>
          </a:stretch>
        </p:blipFill>
        <p:spPr bwMode="auto">
          <a:xfrm>
            <a:off x="468164" y="4625845"/>
            <a:ext cx="1952625" cy="1938338"/>
          </a:xfrm>
          <a:prstGeom prst="rect">
            <a:avLst/>
          </a:prstGeom>
          <a:noFill/>
          <a:ln w="9525">
            <a:noFill/>
            <a:miter lim="800000"/>
            <a:headEnd/>
            <a:tailEnd/>
          </a:ln>
        </p:spPr>
      </p:pic>
      <p:pic>
        <p:nvPicPr>
          <p:cNvPr id="28717" name="Picture 38" descr="logo_Aleph"/>
          <p:cNvPicPr>
            <a:picLocks noChangeAspect="1" noChangeArrowheads="1"/>
          </p:cNvPicPr>
          <p:nvPr/>
        </p:nvPicPr>
        <p:blipFill>
          <a:blip r:embed="rId5" cstate="print"/>
          <a:srcRect/>
          <a:stretch>
            <a:fillRect/>
          </a:stretch>
        </p:blipFill>
        <p:spPr bwMode="auto">
          <a:xfrm>
            <a:off x="5147868" y="5967913"/>
            <a:ext cx="1120902" cy="332899"/>
          </a:xfrm>
          <a:prstGeom prst="rect">
            <a:avLst/>
          </a:prstGeom>
          <a:noFill/>
          <a:ln w="9525">
            <a:noFill/>
            <a:miter lim="800000"/>
            <a:headEnd/>
            <a:tailEnd/>
          </a:ln>
        </p:spPr>
      </p:pic>
      <p:sp>
        <p:nvSpPr>
          <p:cNvPr id="47" name="Line 18"/>
          <p:cNvSpPr>
            <a:spLocks noChangeShapeType="1"/>
          </p:cNvSpPr>
          <p:nvPr/>
        </p:nvSpPr>
        <p:spPr bwMode="auto">
          <a:xfrm flipH="1" flipV="1">
            <a:off x="5013858" y="4113988"/>
            <a:ext cx="425542" cy="915210"/>
          </a:xfrm>
          <a:prstGeom prst="line">
            <a:avLst/>
          </a:prstGeom>
          <a:noFill/>
          <a:ln w="9525">
            <a:solidFill>
              <a:schemeClr val="tx1"/>
            </a:solidFill>
            <a:round/>
            <a:headEnd/>
            <a:tailEnd type="triangle" w="med" len="med"/>
          </a:ln>
        </p:spPr>
        <p:txBody>
          <a:bodyPr/>
          <a:lstStyle/>
          <a:p>
            <a:endParaRPr lang="en-US" dirty="0"/>
          </a:p>
        </p:txBody>
      </p:sp>
      <p:sp>
        <p:nvSpPr>
          <p:cNvPr id="51" name="Text Box 22"/>
          <p:cNvSpPr txBox="1">
            <a:spLocks noChangeArrowheads="1"/>
          </p:cNvSpPr>
          <p:nvPr/>
        </p:nvSpPr>
        <p:spPr bwMode="auto">
          <a:xfrm>
            <a:off x="758676" y="5377482"/>
            <a:ext cx="1371600" cy="923330"/>
          </a:xfrm>
          <a:prstGeom prst="rect">
            <a:avLst/>
          </a:prstGeom>
          <a:noFill/>
          <a:ln w="9525">
            <a:noFill/>
            <a:miter lim="800000"/>
            <a:headEnd/>
            <a:tailEnd/>
          </a:ln>
        </p:spPr>
        <p:txBody>
          <a:bodyPr wrap="square">
            <a:spAutoFit/>
          </a:bodyPr>
          <a:lstStyle/>
          <a:p>
            <a:pPr>
              <a:spcBef>
                <a:spcPct val="50000"/>
              </a:spcBef>
            </a:pPr>
            <a:r>
              <a:rPr lang="en-US" dirty="0"/>
              <a:t>Licensed </a:t>
            </a:r>
            <a:r>
              <a:rPr lang="en-US" dirty="0" smtClean="0"/>
              <a:t>Commercial e-resources</a:t>
            </a:r>
            <a:endParaRPr lang="en-US" dirty="0"/>
          </a:p>
        </p:txBody>
      </p:sp>
      <p:pic>
        <p:nvPicPr>
          <p:cNvPr id="4097" name="Picture 1" descr="Prim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18190" y="2854433"/>
            <a:ext cx="2209800" cy="38671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jmeador\Pictures\RosettaBann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84373" y="5954246"/>
            <a:ext cx="1250805" cy="3328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08787" y="5492581"/>
            <a:ext cx="1533525" cy="923330"/>
          </a:xfrm>
          <a:prstGeom prst="rect">
            <a:avLst/>
          </a:prstGeom>
          <a:noFill/>
        </p:spPr>
        <p:txBody>
          <a:bodyPr wrap="square" rtlCol="0">
            <a:spAutoFit/>
          </a:bodyPr>
          <a:lstStyle/>
          <a:p>
            <a:r>
              <a:rPr lang="en-US" dirty="0" smtClean="0"/>
              <a:t>   Digital “Collective Collections”</a:t>
            </a:r>
            <a:endParaRPr lang="en-US" dirty="0"/>
          </a:p>
        </p:txBody>
      </p:sp>
      <p:sp>
        <p:nvSpPr>
          <p:cNvPr id="7" name="TextBox 6"/>
          <p:cNvSpPr txBox="1"/>
          <p:nvPr/>
        </p:nvSpPr>
        <p:spPr>
          <a:xfrm>
            <a:off x="4953548" y="5378797"/>
            <a:ext cx="1294304" cy="646331"/>
          </a:xfrm>
          <a:prstGeom prst="rect">
            <a:avLst/>
          </a:prstGeom>
          <a:noFill/>
        </p:spPr>
        <p:txBody>
          <a:bodyPr wrap="square" rtlCol="0">
            <a:spAutoFit/>
          </a:bodyPr>
          <a:lstStyle/>
          <a:p>
            <a:r>
              <a:rPr lang="en-US" dirty="0" smtClean="0"/>
              <a:t>Local Print</a:t>
            </a:r>
          </a:p>
          <a:p>
            <a:r>
              <a:rPr lang="en-US" dirty="0" smtClean="0"/>
              <a:t>        in</a:t>
            </a:r>
            <a:endParaRPr lang="en-US" dirty="0"/>
          </a:p>
        </p:txBody>
      </p:sp>
      <p:sp>
        <p:nvSpPr>
          <p:cNvPr id="8" name="TextBox 7"/>
          <p:cNvSpPr txBox="1"/>
          <p:nvPr/>
        </p:nvSpPr>
        <p:spPr>
          <a:xfrm>
            <a:off x="7086600" y="5373469"/>
            <a:ext cx="1522281" cy="646331"/>
          </a:xfrm>
          <a:prstGeom prst="rect">
            <a:avLst/>
          </a:prstGeom>
          <a:noFill/>
        </p:spPr>
        <p:txBody>
          <a:bodyPr wrap="square" rtlCol="0">
            <a:spAutoFit/>
          </a:bodyPr>
          <a:lstStyle/>
          <a:p>
            <a:r>
              <a:rPr lang="en-US" dirty="0" smtClean="0"/>
              <a:t>Local Digital</a:t>
            </a:r>
          </a:p>
          <a:p>
            <a:r>
              <a:rPr lang="en-US" dirty="0" smtClean="0"/>
              <a:t>        in</a:t>
            </a:r>
            <a:endParaRPr lang="en-US" dirty="0"/>
          </a:p>
        </p:txBody>
      </p:sp>
      <p:sp>
        <p:nvSpPr>
          <p:cNvPr id="28700" name="Line 20"/>
          <p:cNvSpPr>
            <a:spLocks noChangeShapeType="1"/>
          </p:cNvSpPr>
          <p:nvPr/>
        </p:nvSpPr>
        <p:spPr bwMode="auto">
          <a:xfrm flipH="1" flipV="1">
            <a:off x="6248400" y="4070417"/>
            <a:ext cx="1142976" cy="958781"/>
          </a:xfrm>
          <a:prstGeom prst="line">
            <a:avLst/>
          </a:prstGeom>
          <a:noFill/>
          <a:ln w="9525">
            <a:solidFill>
              <a:schemeClr val="tx1"/>
            </a:solidFill>
            <a:round/>
            <a:headEnd/>
            <a:tailEnd type="triangle" w="med" len="med"/>
          </a:ln>
        </p:spPr>
        <p:txBody>
          <a:bodyPr/>
          <a:lstStyle/>
          <a:p>
            <a:endParaRPr lang="en-US" dirty="0"/>
          </a:p>
        </p:txBody>
      </p:sp>
      <p:sp>
        <p:nvSpPr>
          <p:cNvPr id="21" name="Line 18"/>
          <p:cNvSpPr>
            <a:spLocks noChangeShapeType="1"/>
          </p:cNvSpPr>
          <p:nvPr/>
        </p:nvSpPr>
        <p:spPr bwMode="auto">
          <a:xfrm flipV="1">
            <a:off x="3352800" y="4120264"/>
            <a:ext cx="252146" cy="908935"/>
          </a:xfrm>
          <a:prstGeom prst="line">
            <a:avLst/>
          </a:prstGeom>
          <a:noFill/>
          <a:ln w="9525">
            <a:solidFill>
              <a:schemeClr val="tx1"/>
            </a:solidFill>
            <a:round/>
            <a:headEnd/>
            <a:tailEnd type="triangle" w="med" len="med"/>
          </a:ln>
        </p:spPr>
        <p:txBody>
          <a:bodyPr/>
          <a:lstStyle/>
          <a:p>
            <a:endParaRPr lang="en-US" dirty="0"/>
          </a:p>
        </p:txBody>
      </p:sp>
      <p:pic>
        <p:nvPicPr>
          <p:cNvPr id="22" name="Content Placeholder 3" descr="newtabs.JPG"/>
          <p:cNvPicPr>
            <a:picLocks noChangeAspect="1"/>
          </p:cNvPicPr>
          <p:nvPr/>
        </p:nvPicPr>
        <p:blipFill>
          <a:blip r:embed="rId8" cstate="print"/>
          <a:srcRect t="-7104" b="-7104"/>
          <a:stretch>
            <a:fillRect/>
          </a:stretch>
        </p:blipFill>
        <p:spPr>
          <a:xfrm>
            <a:off x="2131369" y="1867485"/>
            <a:ext cx="4292324" cy="2360613"/>
          </a:xfrm>
          <a:prstGeom prst="rect">
            <a:avLst/>
          </a:prstGeom>
          <a:ln>
            <a:solidFill>
              <a:srgbClr val="4F81BD"/>
            </a:solidFill>
          </a:ln>
        </p:spPr>
      </p:pic>
      <p:sp>
        <p:nvSpPr>
          <p:cNvPr id="23" name="Line 19"/>
          <p:cNvSpPr>
            <a:spLocks noChangeShapeType="1"/>
          </p:cNvSpPr>
          <p:nvPr/>
        </p:nvSpPr>
        <p:spPr bwMode="auto">
          <a:xfrm flipV="1">
            <a:off x="1444476" y="4114799"/>
            <a:ext cx="976314" cy="761998"/>
          </a:xfrm>
          <a:prstGeom prst="line">
            <a:avLst/>
          </a:prstGeom>
          <a:noFill/>
          <a:ln w="9525">
            <a:solidFill>
              <a:schemeClr val="tx1"/>
            </a:solidFill>
            <a:round/>
            <a:headEnd/>
            <a:tailEnd type="triangle" w="med" len="med"/>
          </a:ln>
        </p:spPr>
        <p:txBody>
          <a:bodyPr/>
          <a:lstStyle/>
          <a:p>
            <a:endParaRPr lang="en-US" dirty="0"/>
          </a:p>
        </p:txBody>
      </p:sp>
      <p:pic>
        <p:nvPicPr>
          <p:cNvPr id="24" name="Content Placeholder 3" descr="05-09Hathitrust02.jpg"/>
          <p:cNvPicPr>
            <a:picLocks noChangeAspect="1"/>
          </p:cNvPicPr>
          <p:nvPr/>
        </p:nvPicPr>
        <p:blipFill>
          <a:blip r:embed="rId9" cstate="print"/>
          <a:stretch>
            <a:fillRect/>
          </a:stretch>
        </p:blipFill>
        <p:spPr>
          <a:xfrm>
            <a:off x="3637707" y="5221664"/>
            <a:ext cx="362565" cy="541833"/>
          </a:xfrm>
          <a:prstGeom prst="rect">
            <a:avLst/>
          </a:prstGeom>
        </p:spPr>
      </p:pic>
      <p:sp>
        <p:nvSpPr>
          <p:cNvPr id="2" name="Rectangle 1"/>
          <p:cNvSpPr/>
          <p:nvPr/>
        </p:nvSpPr>
        <p:spPr>
          <a:xfrm>
            <a:off x="304800" y="1371600"/>
            <a:ext cx="8523190" cy="338554"/>
          </a:xfrm>
          <a:prstGeom prst="rect">
            <a:avLst/>
          </a:prstGeom>
        </p:spPr>
        <p:txBody>
          <a:bodyPr wrap="square">
            <a:spAutoFit/>
          </a:bodyPr>
          <a:lstStyle/>
          <a:p>
            <a:pPr algn="ctr"/>
            <a:r>
              <a:rPr lang="en-US" sz="1600" b="1" dirty="0">
                <a:effectLst>
                  <a:outerShdw blurRad="38100" dist="38100" dir="2700000" algn="tl">
                    <a:srgbClr val="000000">
                      <a:alpha val="43137"/>
                    </a:srgbClr>
                  </a:outerShdw>
                </a:effectLst>
              </a:rPr>
              <a:t>Branded Cross-Collection Search of Commercial, </a:t>
            </a:r>
            <a:r>
              <a:rPr lang="en-US" sz="1600" b="1" dirty="0" smtClean="0">
                <a:effectLst>
                  <a:outerShdw blurRad="38100" dist="38100" dir="2700000" algn="tl">
                    <a:srgbClr val="000000">
                      <a:alpha val="43137"/>
                    </a:srgbClr>
                  </a:outerShdw>
                </a:effectLst>
              </a:rPr>
              <a:t>Collective </a:t>
            </a:r>
            <a:r>
              <a:rPr lang="en-US" sz="1600" b="1" dirty="0">
                <a:effectLst>
                  <a:outerShdw blurRad="38100" dist="38100" dir="2700000" algn="tl">
                    <a:srgbClr val="000000">
                      <a:alpha val="43137"/>
                    </a:srgbClr>
                  </a:outerShdw>
                </a:effectLst>
              </a:rPr>
              <a:t>and Locally Preserved Collections</a:t>
            </a:r>
          </a:p>
        </p:txBody>
      </p:sp>
    </p:spTree>
    <p:extLst>
      <p:ext uri="{BB962C8B-B14F-4D97-AF65-F5344CB8AC3E}">
        <p14:creationId xmlns:p14="http://schemas.microsoft.com/office/powerpoint/2010/main" val="3911506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47"/>
            <a:ext cx="8229600" cy="1143000"/>
          </a:xfrm>
        </p:spPr>
        <p:txBody>
          <a:bodyPr>
            <a:normAutofit/>
          </a:bodyPr>
          <a:lstStyle/>
          <a:p>
            <a:r>
              <a:rPr lang="en-US" sz="4000" b="1" dirty="0" smtClean="0">
                <a:solidFill>
                  <a:srgbClr val="FFFF00"/>
                </a:solidFill>
                <a:effectLst>
                  <a:outerShdw blurRad="38100" dist="38100" dir="2700000" algn="tl">
                    <a:srgbClr val="000000">
                      <a:alpha val="43137"/>
                    </a:srgbClr>
                  </a:outerShdw>
                </a:effectLst>
              </a:rPr>
              <a:t>Ingesting Local Digital Collections</a:t>
            </a:r>
            <a:endParaRPr lang="en-US" sz="40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4525963"/>
          </a:xfrm>
        </p:spPr>
        <p:txBody>
          <a:bodyPr/>
          <a:lstStyle/>
          <a:p>
            <a:r>
              <a:rPr lang="en-US" dirty="0" smtClean="0"/>
              <a:t>Library Projects</a:t>
            </a:r>
          </a:p>
          <a:p>
            <a:r>
              <a:rPr lang="en-US" dirty="0" smtClean="0"/>
              <a:t>Office of Communications and Marketing</a:t>
            </a:r>
          </a:p>
          <a:p>
            <a:r>
              <a:rPr lang="en-US" dirty="0" smtClean="0"/>
              <a:t>Faculty/Scholarly Materials</a:t>
            </a:r>
            <a:endParaRPr lang="en-US" dirty="0"/>
          </a:p>
        </p:txBody>
      </p:sp>
      <p:pic>
        <p:nvPicPr>
          <p:cNvPr id="4" name="Picture 4" descr="IBMBuild_0"/>
          <p:cNvPicPr>
            <a:picLocks noChangeAspect="1" noChangeArrowheads="1"/>
          </p:cNvPicPr>
          <p:nvPr/>
        </p:nvPicPr>
        <p:blipFill>
          <a:blip r:embed="rId2" cstate="print"/>
          <a:srcRect/>
          <a:stretch>
            <a:fillRect/>
          </a:stretch>
        </p:blipFill>
        <p:spPr bwMode="auto">
          <a:xfrm>
            <a:off x="304800" y="3962399"/>
            <a:ext cx="4038600" cy="25122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Picture 3" descr="C:\Users\Baartle Library\Documents\My Dropbox\20060521_commencement94_kjd.png"/>
          <p:cNvPicPr>
            <a:picLocks noChangeAspect="1" noChangeArrowheads="1"/>
          </p:cNvPicPr>
          <p:nvPr/>
        </p:nvPicPr>
        <p:blipFill>
          <a:blip r:embed="rId3" cstate="print"/>
          <a:srcRect/>
          <a:stretch>
            <a:fillRect/>
          </a:stretch>
        </p:blipFill>
        <p:spPr bwMode="auto">
          <a:xfrm>
            <a:off x="6705600" y="2667000"/>
            <a:ext cx="2185234" cy="3276600"/>
          </a:xfrm>
          <a:prstGeom prst="rect">
            <a:avLst/>
          </a:prstGeom>
          <a:noFill/>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3276600"/>
            <a:ext cx="2341756" cy="3200400"/>
          </a:xfrm>
          <a:prstGeom prst="rect">
            <a:avLst/>
          </a:prstGeom>
        </p:spPr>
      </p:pic>
    </p:spTree>
    <p:extLst>
      <p:ext uri="{BB962C8B-B14F-4D97-AF65-F5344CB8AC3E}">
        <p14:creationId xmlns:p14="http://schemas.microsoft.com/office/powerpoint/2010/main" val="4160169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b="1" dirty="0" smtClean="0">
                <a:solidFill>
                  <a:srgbClr val="FFFF00"/>
                </a:solidFill>
                <a:effectLst>
                  <a:outerShdw blurRad="38100" dist="38100" dir="2700000" algn="tl">
                    <a:srgbClr val="000000">
                      <a:alpha val="43137"/>
                    </a:srgbClr>
                  </a:outerShdw>
                </a:effectLst>
              </a:rPr>
              <a:t>Library Projects</a:t>
            </a:r>
          </a:p>
        </p:txBody>
      </p:sp>
      <p:sp>
        <p:nvSpPr>
          <p:cNvPr id="3" name="Content Placeholder 2"/>
          <p:cNvSpPr>
            <a:spLocks noGrp="1"/>
          </p:cNvSpPr>
          <p:nvPr>
            <p:ph idx="1"/>
          </p:nvPr>
        </p:nvSpPr>
        <p:spPr/>
        <p:txBody>
          <a:bodyPr>
            <a:normAutofit fontScale="77500" lnSpcReduction="20000"/>
          </a:bodyPr>
          <a:lstStyle/>
          <a:p>
            <a:r>
              <a:rPr lang="en-US" dirty="0" smtClean="0"/>
              <a:t>Mostly digitized photographs but also letters and some audio and video</a:t>
            </a:r>
          </a:p>
          <a:p>
            <a:r>
              <a:rPr lang="en-US" dirty="0" smtClean="0"/>
              <a:t>University Archive Photographs (digitized photographs)</a:t>
            </a:r>
          </a:p>
          <a:p>
            <a:r>
              <a:rPr lang="en-US" dirty="0" smtClean="0"/>
              <a:t>Saeedpour Kurdish Collection (photographs of physical objects)</a:t>
            </a:r>
          </a:p>
          <a:p>
            <a:r>
              <a:rPr lang="en-US" dirty="0" smtClean="0"/>
              <a:t>Postcards (Cizenski Postcards Collection; Local History Postcards Collection)</a:t>
            </a:r>
          </a:p>
          <a:p>
            <a:r>
              <a:rPr lang="en-US" i="1" dirty="0" smtClean="0"/>
              <a:t>LibraryLinks (newsletter)</a:t>
            </a:r>
          </a:p>
          <a:p>
            <a:r>
              <a:rPr lang="en-US" dirty="0" smtClean="0"/>
              <a:t>Green Letters </a:t>
            </a:r>
          </a:p>
          <a:p>
            <a:r>
              <a:rPr lang="en-US" dirty="0" smtClean="0"/>
              <a:t>Dickinson Letters</a:t>
            </a:r>
          </a:p>
          <a:p>
            <a:r>
              <a:rPr lang="en-US" dirty="0" smtClean="0"/>
              <a:t>Music Recitals (digitized audio, will be a dark archive)</a:t>
            </a:r>
          </a:p>
          <a:p>
            <a:pPr lvl="1"/>
            <a:r>
              <a:rPr lang="en-US" dirty="0" smtClean="0"/>
              <a:t>In planning stages</a:t>
            </a:r>
          </a:p>
        </p:txBody>
      </p:sp>
    </p:spTree>
    <p:extLst>
      <p:ext uri="{BB962C8B-B14F-4D97-AF65-F5344CB8AC3E}">
        <p14:creationId xmlns:p14="http://schemas.microsoft.com/office/powerpoint/2010/main" val="723611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944562"/>
          </a:xfrm>
        </p:spPr>
        <p:txBody>
          <a:bodyPr>
            <a:noAutofit/>
          </a:bodyPr>
          <a:lstStyle/>
          <a:p>
            <a:pPr algn="l"/>
            <a:r>
              <a:rPr lang="en-US" sz="3200" b="1" dirty="0" smtClean="0">
                <a:solidFill>
                  <a:srgbClr val="FFFF00"/>
                </a:solidFill>
                <a:effectLst>
                  <a:outerShdw blurRad="38100" dist="38100" dir="2700000" algn="tl">
                    <a:srgbClr val="000000">
                      <a:alpha val="43137"/>
                    </a:srgbClr>
                  </a:outerShdw>
                </a:effectLst>
              </a:rPr>
              <a:t>University Office of Communications and Marketing</a:t>
            </a:r>
            <a:endParaRPr lang="en-US" sz="32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Newsletters/Campus Magazines</a:t>
            </a:r>
          </a:p>
          <a:p>
            <a:pPr lvl="1"/>
            <a:r>
              <a:rPr lang="en-US" dirty="0" smtClean="0"/>
              <a:t>Dateline (daily e-mail newsletter)</a:t>
            </a:r>
          </a:p>
          <a:p>
            <a:pPr lvl="1"/>
            <a:r>
              <a:rPr lang="en-US" dirty="0" smtClean="0"/>
              <a:t>Inside BU (Web Magazine)</a:t>
            </a:r>
          </a:p>
          <a:p>
            <a:r>
              <a:rPr lang="en-US" dirty="0" smtClean="0"/>
              <a:t>University Photographer</a:t>
            </a:r>
          </a:p>
          <a:p>
            <a:pPr lvl="1"/>
            <a:r>
              <a:rPr lang="en-US" dirty="0" smtClean="0"/>
              <a:t>65,000+ edited photos</a:t>
            </a:r>
          </a:p>
          <a:p>
            <a:pPr lvl="1"/>
            <a:r>
              <a:rPr lang="en-US" dirty="0" smtClean="0"/>
              <a:t>400,000+ raw photos</a:t>
            </a:r>
          </a:p>
          <a:p>
            <a:pPr lvl="1"/>
            <a:endParaRPr lang="en-US" dirty="0" smtClean="0"/>
          </a:p>
        </p:txBody>
      </p:sp>
      <p:pic>
        <p:nvPicPr>
          <p:cNvPr id="5" name="Picture 4" descr="20060520_commencement30_jwc.tif"/>
          <p:cNvPicPr>
            <a:picLocks noChangeAspect="1"/>
          </p:cNvPicPr>
          <p:nvPr/>
        </p:nvPicPr>
        <p:blipFill>
          <a:blip r:embed="rId2" cstate="print"/>
          <a:stretch>
            <a:fillRect/>
          </a:stretch>
        </p:blipFill>
        <p:spPr>
          <a:xfrm>
            <a:off x="5153430" y="3429000"/>
            <a:ext cx="3478432" cy="2133600"/>
          </a:xfrm>
          <a:prstGeom prst="rect">
            <a:avLst/>
          </a:prstGeom>
        </p:spPr>
      </p:pic>
      <p:pic>
        <p:nvPicPr>
          <p:cNvPr id="7" name="Picture 6" descr="20060520_commencement31_jwc.tif"/>
          <p:cNvPicPr>
            <a:picLocks noChangeAspect="1"/>
          </p:cNvPicPr>
          <p:nvPr/>
        </p:nvPicPr>
        <p:blipFill>
          <a:blip r:embed="rId3" cstate="print"/>
          <a:stretch>
            <a:fillRect/>
          </a:stretch>
        </p:blipFill>
        <p:spPr>
          <a:xfrm>
            <a:off x="1600200" y="4853235"/>
            <a:ext cx="2590800" cy="1623765"/>
          </a:xfrm>
          <a:prstGeom prst="rect">
            <a:avLst/>
          </a:prstGeom>
        </p:spPr>
      </p:pic>
    </p:spTree>
    <p:extLst>
      <p:ext uri="{BB962C8B-B14F-4D97-AF65-F5344CB8AC3E}">
        <p14:creationId xmlns:p14="http://schemas.microsoft.com/office/powerpoint/2010/main" val="3237700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b="1" dirty="0" smtClean="0">
                <a:solidFill>
                  <a:srgbClr val="FFFF00"/>
                </a:solidFill>
                <a:effectLst>
                  <a:outerShdw blurRad="38100" dist="38100" dir="2700000" algn="tl">
                    <a:srgbClr val="000000">
                      <a:alpha val="43137"/>
                    </a:srgbClr>
                  </a:outerShdw>
                </a:effectLst>
              </a:rPr>
              <a:t>Faculty/Scholarly Materials</a:t>
            </a:r>
            <a:endParaRPr lang="en-US" sz="40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4525963"/>
          </a:xfrm>
        </p:spPr>
        <p:txBody>
          <a:bodyPr>
            <a:normAutofit fontScale="85000" lnSpcReduction="10000"/>
          </a:bodyPr>
          <a:lstStyle/>
          <a:p>
            <a:r>
              <a:rPr lang="en-US" dirty="0" smtClean="0"/>
              <a:t>Blood Serum Archive</a:t>
            </a:r>
          </a:p>
          <a:p>
            <a:pPr lvl="1"/>
            <a:r>
              <a:rPr lang="en-US" dirty="0" smtClean="0"/>
              <a:t>Graduate students working under the project director are creating metadata</a:t>
            </a:r>
          </a:p>
          <a:p>
            <a:pPr lvl="1"/>
            <a:r>
              <a:rPr lang="en-US" dirty="0" smtClean="0"/>
              <a:t>Approximately 1/2 TB of scanned documents</a:t>
            </a:r>
          </a:p>
          <a:p>
            <a:pPr lvl="1"/>
            <a:r>
              <a:rPr lang="en-US" dirty="0" smtClean="0"/>
              <a:t>Should be loaded at the end of the summer</a:t>
            </a:r>
          </a:p>
          <a:p>
            <a:r>
              <a:rPr lang="en-US" dirty="0" smtClean="0"/>
              <a:t>College of Community and Public Affairs (CCPA) Capstone Projects</a:t>
            </a:r>
          </a:p>
          <a:p>
            <a:pPr lvl="1"/>
            <a:r>
              <a:rPr lang="en-US" dirty="0" smtClean="0"/>
              <a:t>Working with students studying Library &amp; Information Science at the University of Missouri to create metadata </a:t>
            </a:r>
          </a:p>
          <a:p>
            <a:r>
              <a:rPr lang="en-US" dirty="0" smtClean="0"/>
              <a:t>Electronic Theses and Dissertations (ETDs)</a:t>
            </a:r>
          </a:p>
          <a:p>
            <a:r>
              <a:rPr lang="en-US" dirty="0" smtClean="0"/>
              <a:t>Online Journal of Rural Nursing and Health Care</a:t>
            </a:r>
          </a:p>
          <a:p>
            <a:endParaRPr lang="en-US" dirty="0"/>
          </a:p>
        </p:txBody>
      </p:sp>
    </p:spTree>
    <p:extLst>
      <p:ext uri="{BB962C8B-B14F-4D97-AF65-F5344CB8AC3E}">
        <p14:creationId xmlns:p14="http://schemas.microsoft.com/office/powerpoint/2010/main" val="2389018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eaLnBrk="1" fontAlgn="auto" hangingPunct="1">
              <a:spcAft>
                <a:spcPts val="0"/>
              </a:spcAft>
              <a:defRPr/>
            </a:pPr>
            <a:r>
              <a:rPr lang="en-US" sz="4000" b="1" dirty="0" smtClean="0">
                <a:solidFill>
                  <a:srgbClr val="FFFF00"/>
                </a:solidFill>
                <a:effectLst>
                  <a:outerShdw blurRad="38100" dist="38100" dir="2700000" algn="tl">
                    <a:srgbClr val="000000">
                      <a:alpha val="43137"/>
                    </a:srgbClr>
                  </a:outerShdw>
                </a:effectLst>
                <a:ea typeface="+mj-ea"/>
                <a:cs typeface="+mj-cs"/>
              </a:rPr>
              <a:t>Preserving Research</a:t>
            </a:r>
            <a:endParaRPr lang="en-US" sz="4000" b="1" dirty="0">
              <a:solidFill>
                <a:srgbClr val="FFFF00"/>
              </a:solidFill>
              <a:effectLst>
                <a:outerShdw blurRad="38100" dist="38100" dir="2700000" algn="tl">
                  <a:srgbClr val="000000">
                    <a:alpha val="43137"/>
                  </a:srgbClr>
                </a:outerShdw>
              </a:effectLst>
              <a:ea typeface="+mj-ea"/>
              <a:cs typeface="+mj-cs"/>
            </a:endParaRPr>
          </a:p>
        </p:txBody>
      </p:sp>
      <p:sp>
        <p:nvSpPr>
          <p:cNvPr id="48130" name="Content Placeholder 2"/>
          <p:cNvSpPr>
            <a:spLocks noGrp="1"/>
          </p:cNvSpPr>
          <p:nvPr>
            <p:ph idx="1"/>
          </p:nvPr>
        </p:nvSpPr>
        <p:spPr>
          <a:xfrm>
            <a:off x="304800" y="1371600"/>
            <a:ext cx="7924800" cy="5029201"/>
          </a:xfrm>
        </p:spPr>
        <p:txBody>
          <a:bodyPr>
            <a:normAutofit/>
          </a:bodyPr>
          <a:lstStyle/>
          <a:p>
            <a:r>
              <a:rPr lang="en-US" sz="2400" dirty="0" smtClean="0"/>
              <a:t>In the planning stages/conversations with leading faculty members on campus representing interdisciplinary programs with researchers from Bioengineering, Computer Science, Chemistry, Engineering, and Physics</a:t>
            </a:r>
          </a:p>
          <a:p>
            <a:r>
              <a:rPr lang="en-US" sz="2400" dirty="0" smtClean="0"/>
              <a:t>Provides the Libraries an opportunity to demonstrate Rosetta (and the Libraries) capabilities and </a:t>
            </a:r>
            <a:r>
              <a:rPr lang="en-US" sz="2400" b="1" i="1" dirty="0" smtClean="0"/>
              <a:t>educate faculty about digital preservation</a:t>
            </a:r>
          </a:p>
          <a:p>
            <a:r>
              <a:rPr lang="en-US" sz="2400" dirty="0" smtClean="0"/>
              <a:t>Scholarly output</a:t>
            </a:r>
          </a:p>
          <a:p>
            <a:pPr lvl="1"/>
            <a:r>
              <a:rPr lang="en-US" sz="2400" dirty="0" smtClean="0"/>
              <a:t>Articles, proceedings, etc.</a:t>
            </a:r>
          </a:p>
          <a:p>
            <a:pPr lvl="1"/>
            <a:r>
              <a:rPr lang="en-US" sz="2400" dirty="0" smtClean="0"/>
              <a:t>Research data (working &amp; archival)</a:t>
            </a:r>
          </a:p>
          <a:p>
            <a:pPr lvl="1"/>
            <a:r>
              <a:rPr lang="en-US" sz="2400" dirty="0" smtClean="0"/>
              <a:t>Related material including grey literature, research notes, lab notebooks, correspondence, etc.</a:t>
            </a:r>
          </a:p>
          <a:p>
            <a:pPr marL="457200" lvl="1" indent="0">
              <a:buNone/>
            </a:pPr>
            <a:endParaRPr lang="en-US" dirty="0" smtClean="0"/>
          </a:p>
        </p:txBody>
      </p:sp>
    </p:spTree>
    <p:extLst>
      <p:ext uri="{BB962C8B-B14F-4D97-AF65-F5344CB8AC3E}">
        <p14:creationId xmlns:p14="http://schemas.microsoft.com/office/powerpoint/2010/main" val="1727697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b="1" dirty="0" smtClean="0">
                <a:solidFill>
                  <a:srgbClr val="FFFF00"/>
                </a:solidFill>
                <a:effectLst>
                  <a:outerShdw blurRad="38100" dist="38100" dir="2700000" algn="tl">
                    <a:srgbClr val="000000">
                      <a:alpha val="43137"/>
                    </a:srgbClr>
                  </a:outerShdw>
                </a:effectLst>
              </a:rPr>
              <a:t>Undergraduate Education</a:t>
            </a:r>
            <a:endParaRPr lang="en-US" sz="40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We discussed Rosetta with Binghamton’s Vice </a:t>
            </a:r>
            <a:r>
              <a:rPr lang="en-US" dirty="0"/>
              <a:t>P</a:t>
            </a:r>
            <a:r>
              <a:rPr lang="en-US" dirty="0" smtClean="0"/>
              <a:t>rovost for Undergraduate </a:t>
            </a:r>
            <a:r>
              <a:rPr lang="en-US" dirty="0"/>
              <a:t>E</a:t>
            </a:r>
            <a:r>
              <a:rPr lang="en-US" dirty="0" smtClean="0"/>
              <a:t>ducation</a:t>
            </a:r>
          </a:p>
          <a:p>
            <a:pPr lvl="1"/>
            <a:r>
              <a:rPr lang="en-US" dirty="0" smtClean="0"/>
              <a:t>Honor theses</a:t>
            </a:r>
          </a:p>
          <a:p>
            <a:pPr lvl="1"/>
            <a:r>
              <a:rPr lang="en-US" dirty="0" smtClean="0"/>
              <a:t>Student scholarship (e.g. posters at national conferences)</a:t>
            </a:r>
          </a:p>
          <a:p>
            <a:pPr lvl="1"/>
            <a:r>
              <a:rPr lang="en-US" dirty="0" smtClean="0"/>
              <a:t>Student Lab / research data (as part of the  educational process)</a:t>
            </a:r>
            <a:endParaRPr lang="en-US" dirty="0"/>
          </a:p>
        </p:txBody>
      </p:sp>
    </p:spTree>
    <p:extLst>
      <p:ext uri="{BB962C8B-B14F-4D97-AF65-F5344CB8AC3E}">
        <p14:creationId xmlns:p14="http://schemas.microsoft.com/office/powerpoint/2010/main" val="220129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579" y="685800"/>
            <a:ext cx="8229600" cy="609600"/>
          </a:xfrm>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rPr>
              <a:t>Binghamton University: SUNY</a:t>
            </a: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r>
              <a:rPr lang="en-US" dirty="0" smtClean="0">
                <a:solidFill>
                  <a:srgbClr val="FFC000"/>
                </a:solidFill>
                <a:effectLst>
                  <a:outerShdw blurRad="38100" dist="38100" dir="2700000" algn="tl">
                    <a:srgbClr val="000000">
                      <a:alpha val="43137"/>
                    </a:srgbClr>
                  </a:outerShdw>
                </a:effectLst>
              </a:rPr>
              <a:t/>
            </a:r>
            <a:br>
              <a:rPr lang="en-US" dirty="0" smtClean="0">
                <a:solidFill>
                  <a:srgbClr val="FFC000"/>
                </a:solidFill>
                <a:effectLst>
                  <a:outerShdw blurRad="38100" dist="38100" dir="2700000" algn="tl">
                    <a:srgbClr val="000000">
                      <a:alpha val="43137"/>
                    </a:srgbClr>
                  </a:outerShdw>
                </a:effectLst>
              </a:rPr>
            </a:br>
            <a:endParaRPr lang="en-US" sz="1800" dirty="0">
              <a:effectLst>
                <a:outerShdw blurRad="38100" dist="38100" dir="2700000" algn="tl">
                  <a:srgbClr val="000000">
                    <a:alpha val="43137"/>
                  </a:srgbClr>
                </a:outerShdw>
              </a:effectLst>
            </a:endParaRPr>
          </a:p>
        </p:txBody>
      </p:sp>
      <p:sp>
        <p:nvSpPr>
          <p:cNvPr id="3" name="Text Placeholder 2"/>
          <p:cNvSpPr>
            <a:spLocks noGrp="1"/>
          </p:cNvSpPr>
          <p:nvPr>
            <p:ph type="body" sz="half" idx="1"/>
          </p:nvPr>
        </p:nvSpPr>
        <p:spPr>
          <a:xfrm>
            <a:off x="457200" y="2743200"/>
            <a:ext cx="4343400" cy="3581400"/>
          </a:xfrm>
        </p:spPr>
        <p:txBody>
          <a:bodyPr>
            <a:noAutofit/>
          </a:bodyPr>
          <a:lstStyle/>
          <a:p>
            <a:pPr marL="285750" indent="-285750">
              <a:buFont typeface="Wingdings" pitchFamily="2" charset="2"/>
              <a:buChar char="Ø"/>
            </a:pPr>
            <a:r>
              <a:rPr lang="en-US" sz="1200" b="1" dirty="0" smtClean="0"/>
              <a:t>#1 in 2011 as a best value among the nation's public colleges for out-of-state students and #5 overall </a:t>
            </a:r>
            <a:r>
              <a:rPr lang="en-US" sz="1200" dirty="0" smtClean="0"/>
              <a:t>(</a:t>
            </a:r>
            <a:r>
              <a:rPr lang="en-US" sz="1200" i="1" dirty="0" smtClean="0"/>
              <a:t>Kiplinger's Personal Finance, </a:t>
            </a:r>
            <a:r>
              <a:rPr lang="en-US" sz="1200" dirty="0" smtClean="0"/>
              <a:t>2011) </a:t>
            </a:r>
          </a:p>
          <a:p>
            <a:pPr marL="285750" indent="-285750">
              <a:buFont typeface="Wingdings" pitchFamily="2" charset="2"/>
              <a:buChar char="Ø"/>
            </a:pPr>
            <a:r>
              <a:rPr lang="en-US" sz="1200" b="1" dirty="0" smtClean="0"/>
              <a:t>One of the nation’s top 50 public universities for the 13th consecutive year </a:t>
            </a:r>
            <a:r>
              <a:rPr lang="en-US" sz="1200" dirty="0" smtClean="0"/>
              <a:t>(</a:t>
            </a:r>
            <a:r>
              <a:rPr lang="en-US" sz="1200" i="1" dirty="0" smtClean="0"/>
              <a:t>U.S News &amp; World Report,</a:t>
            </a:r>
            <a:r>
              <a:rPr lang="en-US" sz="1200" dirty="0" smtClean="0"/>
              <a:t> 2010)</a:t>
            </a:r>
          </a:p>
          <a:p>
            <a:pPr marL="285750" indent="-285750">
              <a:buFont typeface="Wingdings" pitchFamily="2" charset="2"/>
              <a:buChar char="Ø"/>
            </a:pPr>
            <a:r>
              <a:rPr lang="en-US" sz="1200" b="1" dirty="0" smtClean="0"/>
              <a:t>#6 best value for public universities based on academics, cost of attendance and financial aid (</a:t>
            </a:r>
            <a:r>
              <a:rPr lang="en-US" sz="1200" dirty="0" smtClean="0"/>
              <a:t>The Princeton Review Best Value Colleges for 2010")</a:t>
            </a:r>
          </a:p>
          <a:p>
            <a:pPr marL="285750" indent="-285750">
              <a:buFont typeface="Wingdings" pitchFamily="2" charset="2"/>
              <a:buChar char="Ø"/>
            </a:pPr>
            <a:r>
              <a:rPr lang="en-US" sz="1200" b="1" dirty="0" smtClean="0"/>
              <a:t>8</a:t>
            </a:r>
            <a:r>
              <a:rPr lang="en-US" sz="1200" b="1" baseline="30000" dirty="0" smtClean="0"/>
              <a:t>th</a:t>
            </a:r>
            <a:r>
              <a:rPr lang="en-US" sz="1200" b="1" dirty="0" smtClean="0"/>
              <a:t> most selective public university </a:t>
            </a:r>
            <a:r>
              <a:rPr lang="en-US" sz="1200" dirty="0" smtClean="0"/>
              <a:t>(</a:t>
            </a:r>
            <a:r>
              <a:rPr lang="en-US" sz="1200" i="1" dirty="0" smtClean="0"/>
              <a:t>U.S. News &amp; World Report,</a:t>
            </a:r>
            <a:r>
              <a:rPr lang="en-US" sz="1200" dirty="0" smtClean="0"/>
              <a:t> 2008)</a:t>
            </a:r>
          </a:p>
          <a:p>
            <a:pPr marL="285750" indent="-285750">
              <a:buFont typeface="Wingdings" pitchFamily="2" charset="2"/>
              <a:buChar char="Ø"/>
            </a:pPr>
            <a:r>
              <a:rPr lang="en-US" sz="1200" b="1" dirty="0" smtClean="0"/>
              <a:t>16</a:t>
            </a:r>
            <a:r>
              <a:rPr lang="en-US" sz="1200" b="1" baseline="30000" dirty="0" smtClean="0"/>
              <a:t>th</a:t>
            </a:r>
            <a:r>
              <a:rPr lang="en-US" sz="1200" b="1" dirty="0" smtClean="0"/>
              <a:t> among public universities and 57</a:t>
            </a:r>
            <a:r>
              <a:rPr lang="en-US" sz="1200" b="1" baseline="30000" dirty="0" smtClean="0"/>
              <a:t>th</a:t>
            </a:r>
            <a:r>
              <a:rPr lang="en-US" sz="1200" b="1" dirty="0" smtClean="0"/>
              <a:t> among all public and private universities in the nation </a:t>
            </a:r>
            <a:r>
              <a:rPr lang="en-US" sz="1200" dirty="0" smtClean="0"/>
              <a:t>(</a:t>
            </a:r>
            <a:r>
              <a:rPr lang="en-US" sz="1200" i="1" dirty="0" smtClean="0"/>
              <a:t>Forbes</a:t>
            </a:r>
            <a:r>
              <a:rPr lang="en-US" sz="1200" dirty="0" smtClean="0"/>
              <a:t>, 2008)</a:t>
            </a:r>
          </a:p>
          <a:p>
            <a:pPr marL="285750" indent="-285750">
              <a:buFont typeface="Wingdings" pitchFamily="2" charset="2"/>
              <a:buChar char="Ø"/>
            </a:pPr>
            <a:r>
              <a:rPr lang="en-US" sz="1200" b="1" dirty="0" smtClean="0"/>
              <a:t>School of Management ranked 18</a:t>
            </a:r>
            <a:r>
              <a:rPr lang="en-US" sz="1200" b="1" baseline="30000" dirty="0" smtClean="0"/>
              <a:t>th</a:t>
            </a:r>
            <a:r>
              <a:rPr lang="en-US" sz="1200" b="1" dirty="0" smtClean="0"/>
              <a:t> best public business school in the U.S. </a:t>
            </a:r>
            <a:r>
              <a:rPr lang="en-US" sz="1200" dirty="0" smtClean="0"/>
              <a:t>(</a:t>
            </a:r>
            <a:r>
              <a:rPr lang="en-US" sz="1200" i="1" dirty="0" smtClean="0"/>
              <a:t>Business Week, 2010</a:t>
            </a:r>
            <a:r>
              <a:rPr lang="en-US" sz="1200" dirty="0" smtClean="0"/>
              <a:t>)</a:t>
            </a:r>
          </a:p>
          <a:p>
            <a:pPr marL="285750" indent="-285750">
              <a:buFont typeface="Wingdings" pitchFamily="2" charset="2"/>
              <a:buChar char="Ø"/>
            </a:pPr>
            <a:r>
              <a:rPr lang="en-US" sz="1200" b="1" dirty="0" smtClean="0"/>
              <a:t>4-year graduation rate of 80% is 3</a:t>
            </a:r>
            <a:r>
              <a:rPr lang="en-US" sz="1200" b="1" baseline="30000" dirty="0" smtClean="0"/>
              <a:t>rd</a:t>
            </a:r>
            <a:r>
              <a:rPr lang="en-US" sz="1200" b="1" dirty="0" smtClean="0"/>
              <a:t> best in U.S., with 60% continuing to graduate or professional schools</a:t>
            </a:r>
            <a:endParaRPr lang="en-US" sz="1200" dirty="0" smtClean="0"/>
          </a:p>
          <a:p>
            <a:endParaRPr lang="en-US" sz="1200" dirty="0"/>
          </a:p>
        </p:txBody>
      </p:sp>
      <p:sp>
        <p:nvSpPr>
          <p:cNvPr id="4" name="Content Placeholder 3"/>
          <p:cNvSpPr>
            <a:spLocks noGrp="1"/>
          </p:cNvSpPr>
          <p:nvPr>
            <p:ph sz="half" idx="2"/>
          </p:nvPr>
        </p:nvSpPr>
        <p:spPr>
          <a:xfrm>
            <a:off x="4990504" y="1698625"/>
            <a:ext cx="3505200" cy="2187575"/>
          </a:xfrm>
        </p:spPr>
        <p:txBody>
          <a:bodyPr>
            <a:normAutofit fontScale="40000" lnSpcReduction="20000"/>
          </a:bodyPr>
          <a:lstStyle/>
          <a:p>
            <a:pPr marL="285750" indent="-285750">
              <a:buFont typeface="Wingdings" pitchFamily="2" charset="2"/>
              <a:buChar char="Ø"/>
            </a:pPr>
            <a:r>
              <a:rPr lang="en-US" dirty="0" smtClean="0"/>
              <a:t>Undergraduates: 11,706 </a:t>
            </a:r>
          </a:p>
          <a:p>
            <a:pPr marL="285750" indent="-285750">
              <a:buFont typeface="Wingdings" pitchFamily="2" charset="2"/>
              <a:buChar char="Ø"/>
            </a:pPr>
            <a:r>
              <a:rPr lang="en-US" dirty="0" smtClean="0"/>
              <a:t>Graduate students: 3,007 </a:t>
            </a:r>
          </a:p>
          <a:p>
            <a:pPr marL="285750" indent="-285750">
              <a:buFont typeface="Wingdings" pitchFamily="2" charset="2"/>
              <a:buChar char="Ø"/>
            </a:pPr>
            <a:r>
              <a:rPr lang="en-US" dirty="0" smtClean="0"/>
              <a:t>Average SAT score range: 1190-1340 </a:t>
            </a:r>
          </a:p>
          <a:p>
            <a:pPr marL="285750" indent="-285750">
              <a:buFont typeface="Wingdings" pitchFamily="2" charset="2"/>
              <a:buChar char="Ø"/>
            </a:pPr>
            <a:r>
              <a:rPr lang="en-US" dirty="0" smtClean="0"/>
              <a:t>Average ACT score range: 26-31 </a:t>
            </a:r>
          </a:p>
          <a:p>
            <a:pPr marL="285750" indent="-285750">
              <a:buFont typeface="Wingdings" pitchFamily="2" charset="2"/>
              <a:buChar char="Ø"/>
            </a:pPr>
            <a:r>
              <a:rPr lang="en-US" dirty="0" smtClean="0"/>
              <a:t>Top 25% of high school class: 85% </a:t>
            </a:r>
          </a:p>
          <a:p>
            <a:pPr marL="285750" indent="-285750">
              <a:buFont typeface="Wingdings" pitchFamily="2" charset="2"/>
              <a:buChar char="Ø"/>
            </a:pPr>
            <a:r>
              <a:rPr lang="en-US" dirty="0" smtClean="0"/>
              <a:t>In the past 10 years, 92% of freshmen        returned for their sophomore year </a:t>
            </a:r>
          </a:p>
          <a:p>
            <a:pPr marL="285750" indent="-285750">
              <a:buFont typeface="Wingdings" pitchFamily="2" charset="2"/>
              <a:buChar char="Ø"/>
            </a:pPr>
            <a:r>
              <a:rPr lang="en-US" dirty="0" smtClean="0"/>
              <a:t>Students of color: 33.3% </a:t>
            </a:r>
          </a:p>
          <a:p>
            <a:pPr marL="285750" indent="-285750">
              <a:buFont typeface="Wingdings" pitchFamily="2" charset="2"/>
              <a:buChar char="Ø"/>
            </a:pPr>
            <a:r>
              <a:rPr lang="en-US" dirty="0" smtClean="0"/>
              <a:t>International students: 10% </a:t>
            </a:r>
          </a:p>
          <a:p>
            <a:pPr marL="285750" indent="-285750">
              <a:buFont typeface="Wingdings" pitchFamily="2" charset="2"/>
              <a:buChar char="Ø"/>
            </a:pPr>
            <a:r>
              <a:rPr lang="en-US" i="1" dirty="0" smtClean="0"/>
              <a:t>Students come from all 50 states and 100 countries</a:t>
            </a:r>
          </a:p>
          <a:p>
            <a:endParaRPr lang="en-US" dirty="0"/>
          </a:p>
        </p:txBody>
      </p:sp>
      <p:pic>
        <p:nvPicPr>
          <p:cNvPr id="5" name="Picture 4"/>
          <p:cNvPicPr>
            <a:picLocks noChangeAspect="1" noChangeArrowheads="1"/>
          </p:cNvPicPr>
          <p:nvPr/>
        </p:nvPicPr>
        <p:blipFill>
          <a:blip r:embed="rId2" cstate="print"/>
          <a:srcRect/>
          <a:stretch>
            <a:fillRect/>
          </a:stretch>
        </p:blipFill>
        <p:spPr bwMode="auto">
          <a:xfrm>
            <a:off x="838200" y="1828800"/>
            <a:ext cx="3611027" cy="787862"/>
          </a:xfrm>
          <a:prstGeom prst="rect">
            <a:avLst/>
          </a:prstGeom>
          <a:noFill/>
          <a:ln w="9525">
            <a:noFill/>
            <a:miter lim="800000"/>
            <a:headEnd/>
            <a:tailEnd/>
          </a:ln>
        </p:spPr>
      </p:pic>
      <p:pic>
        <p:nvPicPr>
          <p:cNvPr id="6" name="Picture 5" descr="campus1.jpg"/>
          <p:cNvPicPr>
            <a:picLocks noChangeAspect="1"/>
          </p:cNvPicPr>
          <p:nvPr/>
        </p:nvPicPr>
        <p:blipFill>
          <a:blip r:embed="rId3" cstate="print"/>
          <a:stretch>
            <a:fillRect/>
          </a:stretch>
        </p:blipFill>
        <p:spPr>
          <a:xfrm>
            <a:off x="4876800" y="3886200"/>
            <a:ext cx="3732608" cy="2011680"/>
          </a:xfrm>
          <a:prstGeom prst="rect">
            <a:avLst/>
          </a:prstGeom>
          <a:effectLst>
            <a:outerShdw blurRad="50800" dist="38100" dir="2700000" algn="tl" rotWithShape="0">
              <a:prstClr val="black">
                <a:alpha val="40000"/>
              </a:prstClr>
            </a:outerShdw>
          </a:effectLst>
        </p:spPr>
      </p:pic>
      <p:pic>
        <p:nvPicPr>
          <p:cNvPr id="7" name="Picture 8" descr="BUlogo01_0"/>
          <p:cNvPicPr>
            <a:picLocks noChangeAspect="1" noChangeArrowheads="1"/>
          </p:cNvPicPr>
          <p:nvPr/>
        </p:nvPicPr>
        <p:blipFill>
          <a:blip r:embed="rId4" cstate="print"/>
          <a:srcRect/>
          <a:stretch>
            <a:fillRect/>
          </a:stretch>
        </p:blipFill>
        <p:spPr bwMode="auto">
          <a:xfrm>
            <a:off x="5334000" y="5943600"/>
            <a:ext cx="1219199" cy="527374"/>
          </a:xfrm>
          <a:prstGeom prst="rect">
            <a:avLst/>
          </a:prstGeom>
          <a:noFill/>
          <a:ln w="9525">
            <a:noFill/>
            <a:miter lim="800000"/>
            <a:headEnd/>
            <a:tailEnd/>
          </a:ln>
          <a:effectLst/>
        </p:spPr>
      </p:pic>
      <p:sp>
        <p:nvSpPr>
          <p:cNvPr id="8" name="TextBox 7"/>
          <p:cNvSpPr txBox="1"/>
          <p:nvPr/>
        </p:nvSpPr>
        <p:spPr>
          <a:xfrm>
            <a:off x="222380" y="1295400"/>
            <a:ext cx="8686800" cy="307777"/>
          </a:xfrm>
          <a:prstGeom prst="rect">
            <a:avLst/>
          </a:prstGeom>
          <a:noFill/>
        </p:spPr>
        <p:txBody>
          <a:bodyPr wrap="square" rtlCol="0">
            <a:spAutoFit/>
          </a:bodyPr>
          <a:lstStyle/>
          <a:p>
            <a:pPr algn="ctr"/>
            <a:r>
              <a:rPr lang="en-US" sz="1400" i="1" dirty="0"/>
              <a:t>“The Premier Public University in the Northeast” and “best buy” (Fiske Guide to Colleges, 2010)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1648"/>
            <a:ext cx="8610600" cy="911352"/>
          </a:xfrm>
        </p:spPr>
        <p:txBody>
          <a:bodyPr>
            <a:noAutofit/>
          </a:bodyPr>
          <a:lstStyle/>
          <a:p>
            <a:pPr eaLnBrk="1" fontAlgn="auto" hangingPunct="1">
              <a:spcAft>
                <a:spcPts val="0"/>
              </a:spcAft>
              <a:defRPr/>
            </a:pPr>
            <a:r>
              <a:rPr lang="en-US" sz="4000" b="1" dirty="0">
                <a:solidFill>
                  <a:srgbClr val="FFFF00"/>
                </a:solidFill>
                <a:effectLst>
                  <a:outerShdw blurRad="38100" dist="38100" dir="2700000" algn="tl">
                    <a:srgbClr val="000000">
                      <a:alpha val="43137"/>
                    </a:srgbClr>
                  </a:outerShdw>
                </a:effectLst>
                <a:ea typeface="+mj-ea"/>
                <a:cs typeface="+mj-cs"/>
              </a:rPr>
              <a:t>R</a:t>
            </a:r>
            <a:r>
              <a:rPr lang="en-US" sz="4000" b="1" dirty="0" smtClean="0">
                <a:solidFill>
                  <a:srgbClr val="FFFF00"/>
                </a:solidFill>
                <a:effectLst>
                  <a:outerShdw blurRad="38100" dist="38100" dir="2700000" algn="tl">
                    <a:srgbClr val="000000">
                      <a:alpha val="43137"/>
                    </a:srgbClr>
                  </a:outerShdw>
                </a:effectLst>
                <a:ea typeface="+mj-ea"/>
                <a:cs typeface="+mj-cs"/>
              </a:rPr>
              <a:t>esearch Data: Some Thoughts</a:t>
            </a:r>
            <a:endParaRPr lang="en-US" sz="4000" b="1" dirty="0">
              <a:solidFill>
                <a:srgbClr val="FFFF00"/>
              </a:solidFill>
              <a:effectLst>
                <a:outerShdw blurRad="38100" dist="38100" dir="2700000" algn="tl">
                  <a:srgbClr val="000000">
                    <a:alpha val="43137"/>
                  </a:srgbClr>
                </a:outerShdw>
              </a:effectLst>
              <a:ea typeface="+mj-ea"/>
              <a:cs typeface="+mj-cs"/>
            </a:endParaRPr>
          </a:p>
        </p:txBody>
      </p:sp>
      <p:sp>
        <p:nvSpPr>
          <p:cNvPr id="48130" name="Content Placeholder 2"/>
          <p:cNvSpPr>
            <a:spLocks noGrp="1"/>
          </p:cNvSpPr>
          <p:nvPr>
            <p:ph idx="1"/>
          </p:nvPr>
        </p:nvSpPr>
        <p:spPr>
          <a:xfrm>
            <a:off x="381000" y="1600200"/>
            <a:ext cx="8305800" cy="4724400"/>
          </a:xfrm>
        </p:spPr>
        <p:txBody>
          <a:bodyPr/>
          <a:lstStyle/>
          <a:p>
            <a:r>
              <a:rPr lang="en-US" sz="2400" dirty="0" smtClean="0"/>
              <a:t>Enlist subject librarians to help make connections</a:t>
            </a:r>
          </a:p>
          <a:p>
            <a:pPr lvl="1"/>
            <a:r>
              <a:rPr lang="en-US" sz="2400" dirty="0" smtClean="0"/>
              <a:t>Subject librarians are identifying possible data needing preservation</a:t>
            </a:r>
          </a:p>
          <a:p>
            <a:r>
              <a:rPr lang="en-US" sz="2400" dirty="0" smtClean="0"/>
              <a:t>Work with faculty on federally mandated data </a:t>
            </a:r>
            <a:r>
              <a:rPr lang="en-US" sz="2400" dirty="0"/>
              <a:t>m</a:t>
            </a:r>
            <a:r>
              <a:rPr lang="en-US" sz="2400" dirty="0" smtClean="0"/>
              <a:t>anagement plans</a:t>
            </a:r>
          </a:p>
          <a:p>
            <a:pPr lvl="1"/>
            <a:r>
              <a:rPr lang="en-US" sz="2400" dirty="0" smtClean="0"/>
              <a:t>Many granting agencies such as National Science Foundation (NSF) are requiring data management plans </a:t>
            </a:r>
          </a:p>
          <a:p>
            <a:pPr lvl="1"/>
            <a:r>
              <a:rPr lang="en-US" sz="2400" dirty="0" smtClean="0"/>
              <a:t>Get involved early</a:t>
            </a:r>
          </a:p>
          <a:p>
            <a:pPr lvl="1"/>
            <a:r>
              <a:rPr lang="en-US" sz="2400" dirty="0" smtClean="0"/>
              <a:t>Assist with submission requirements for research funding</a:t>
            </a:r>
          </a:p>
          <a:p>
            <a:pPr lvl="2"/>
            <a:endParaRPr lang="en-US" sz="2400" dirty="0" smtClean="0"/>
          </a:p>
          <a:p>
            <a:endParaRPr lang="en-US" dirty="0" smtClean="0"/>
          </a:p>
          <a:p>
            <a:endParaRPr lang="en-US" dirty="0" smtClean="0"/>
          </a:p>
          <a:p>
            <a:pPr marL="457200" lvl="1" indent="0">
              <a:buNone/>
            </a:pPr>
            <a:endParaRPr lang="en-US" dirty="0" smtClean="0"/>
          </a:p>
        </p:txBody>
      </p:sp>
    </p:spTree>
    <p:extLst>
      <p:ext uri="{BB962C8B-B14F-4D97-AF65-F5344CB8AC3E}">
        <p14:creationId xmlns:p14="http://schemas.microsoft.com/office/powerpoint/2010/main" val="12145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763000" cy="762000"/>
          </a:xfrm>
        </p:spPr>
        <p:txBody>
          <a:bodyPr>
            <a:normAutofit/>
          </a:bodyPr>
          <a:lstStyle/>
          <a:p>
            <a:pPr eaLnBrk="1" fontAlgn="auto" hangingPunct="1">
              <a:spcAft>
                <a:spcPts val="0"/>
              </a:spcAft>
              <a:defRPr/>
            </a:pPr>
            <a:r>
              <a:rPr lang="en-US" sz="4000" b="1" dirty="0">
                <a:solidFill>
                  <a:srgbClr val="FFFF00"/>
                </a:solidFill>
                <a:effectLst>
                  <a:outerShdw blurRad="38100" dist="38100" dir="2700000" algn="tl">
                    <a:srgbClr val="000000">
                      <a:alpha val="43137"/>
                    </a:srgbClr>
                  </a:outerShdw>
                </a:effectLst>
                <a:ea typeface="+mj-ea"/>
                <a:cs typeface="+mj-cs"/>
              </a:rPr>
              <a:t>R</a:t>
            </a:r>
            <a:r>
              <a:rPr lang="en-US" sz="4000" b="1" dirty="0" smtClean="0">
                <a:solidFill>
                  <a:srgbClr val="FFFF00"/>
                </a:solidFill>
                <a:effectLst>
                  <a:outerShdw blurRad="38100" dist="38100" dir="2700000" algn="tl">
                    <a:srgbClr val="000000">
                      <a:alpha val="43137"/>
                    </a:srgbClr>
                  </a:outerShdw>
                </a:effectLst>
                <a:ea typeface="+mj-ea"/>
                <a:cs typeface="+mj-cs"/>
              </a:rPr>
              <a:t>esearch Data: Some More Thoughts</a:t>
            </a:r>
            <a:endParaRPr lang="en-US" sz="4000" b="1" dirty="0">
              <a:solidFill>
                <a:srgbClr val="FFFF00"/>
              </a:solidFill>
              <a:effectLst>
                <a:outerShdw blurRad="38100" dist="38100" dir="2700000" algn="tl">
                  <a:srgbClr val="000000">
                    <a:alpha val="43137"/>
                  </a:srgbClr>
                </a:outerShdw>
              </a:effectLst>
              <a:ea typeface="+mj-ea"/>
              <a:cs typeface="+mj-cs"/>
            </a:endParaRPr>
          </a:p>
        </p:txBody>
      </p:sp>
      <p:sp>
        <p:nvSpPr>
          <p:cNvPr id="48130" name="Content Placeholder 2"/>
          <p:cNvSpPr>
            <a:spLocks noGrp="1"/>
          </p:cNvSpPr>
          <p:nvPr>
            <p:ph idx="1"/>
          </p:nvPr>
        </p:nvSpPr>
        <p:spPr>
          <a:xfrm>
            <a:off x="304800" y="1371600"/>
            <a:ext cx="8610600" cy="4854575"/>
          </a:xfrm>
        </p:spPr>
        <p:txBody>
          <a:bodyPr/>
          <a:lstStyle/>
          <a:p>
            <a:r>
              <a:rPr lang="en-US" sz="2400" dirty="0" smtClean="0"/>
              <a:t>Provide preservation; offer dissemination</a:t>
            </a:r>
          </a:p>
          <a:p>
            <a:pPr lvl="1"/>
            <a:r>
              <a:rPr lang="en-US" sz="2400" dirty="0" smtClean="0"/>
              <a:t>Don’t confuse preservation with open access</a:t>
            </a:r>
          </a:p>
          <a:p>
            <a:pPr lvl="1"/>
            <a:r>
              <a:rPr lang="en-US" sz="2400" dirty="0" smtClean="0"/>
              <a:t>Faculty don’t always want or can not always make data open</a:t>
            </a:r>
          </a:p>
          <a:p>
            <a:pPr lvl="2"/>
            <a:r>
              <a:rPr lang="en-US" sz="2400" dirty="0" smtClean="0"/>
              <a:t>Dark archive if desired</a:t>
            </a:r>
          </a:p>
          <a:p>
            <a:pPr lvl="1"/>
            <a:r>
              <a:rPr lang="en-US" sz="2400" dirty="0" smtClean="0"/>
              <a:t>Do not need to replace or replicate current data dissemination methods (unless researchers desire)</a:t>
            </a:r>
          </a:p>
          <a:p>
            <a:r>
              <a:rPr lang="en-US" sz="2400" dirty="0"/>
              <a:t>Not all research data is “Big Data</a:t>
            </a:r>
            <a:r>
              <a:rPr lang="en-US" sz="2400" dirty="0" smtClean="0"/>
              <a:t>”</a:t>
            </a:r>
            <a:endParaRPr lang="en-US" dirty="0" smtClean="0"/>
          </a:p>
          <a:p>
            <a:endParaRPr lang="en-US" dirty="0" smtClean="0"/>
          </a:p>
        </p:txBody>
      </p:sp>
      <p:pic>
        <p:nvPicPr>
          <p:cNvPr id="4" name="Picture 3"/>
          <p:cNvPicPr>
            <a:picLocks noChangeAspect="1"/>
          </p:cNvPicPr>
          <p:nvPr/>
        </p:nvPicPr>
        <p:blipFill>
          <a:blip r:embed="rId3" cstate="print"/>
          <a:stretch>
            <a:fillRect/>
          </a:stretch>
        </p:blipFill>
        <p:spPr>
          <a:xfrm>
            <a:off x="3962400" y="4495800"/>
            <a:ext cx="2545045" cy="1915800"/>
          </a:xfrm>
          <a:prstGeom prst="rect">
            <a:avLst/>
          </a:prstGeom>
        </p:spPr>
      </p:pic>
      <p:sp>
        <p:nvSpPr>
          <p:cNvPr id="5" name="TextBox 4"/>
          <p:cNvSpPr txBox="1"/>
          <p:nvPr/>
        </p:nvSpPr>
        <p:spPr>
          <a:xfrm>
            <a:off x="381000" y="6019800"/>
            <a:ext cx="5867400" cy="253916"/>
          </a:xfrm>
          <a:prstGeom prst="rect">
            <a:avLst/>
          </a:prstGeom>
          <a:noFill/>
        </p:spPr>
        <p:txBody>
          <a:bodyPr wrap="square" rtlCol="0">
            <a:spAutoFit/>
          </a:bodyPr>
          <a:lstStyle/>
          <a:p>
            <a:r>
              <a:rPr lang="en-US" sz="1050" i="1" dirty="0"/>
              <a:t>Photo: http://siliconangle.com/files/2011/07/Big-Data.jpg</a:t>
            </a:r>
          </a:p>
        </p:txBody>
      </p:sp>
    </p:spTree>
    <p:extLst>
      <p:ext uri="{BB962C8B-B14F-4D97-AF65-F5344CB8AC3E}">
        <p14:creationId xmlns:p14="http://schemas.microsoft.com/office/powerpoint/2010/main" val="1604552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371600"/>
            <a:ext cx="8382000" cy="4462760"/>
          </a:xfrm>
          <a:prstGeom prst="rect">
            <a:avLst/>
          </a:prstGeom>
          <a:noFill/>
        </p:spPr>
        <p:txBody>
          <a:bodyPr wrap="square" rtlCol="0">
            <a:spAutoFit/>
          </a:bodyPr>
          <a:lstStyle/>
          <a:p>
            <a:r>
              <a:rPr lang="en-US" sz="3200" dirty="0" smtClean="0"/>
              <a:t>Metadata Librarians as project managers</a:t>
            </a:r>
          </a:p>
          <a:p>
            <a:pPr>
              <a:buFont typeface="Arial" pitchFamily="34" charset="0"/>
              <a:buChar char="•"/>
            </a:pPr>
            <a:r>
              <a:rPr lang="en-US" sz="2800" dirty="0" smtClean="0"/>
              <a:t> Not what they were originally hired to be</a:t>
            </a:r>
          </a:p>
          <a:p>
            <a:pPr>
              <a:buFont typeface="Arial" pitchFamily="34" charset="0"/>
              <a:buChar char="•"/>
            </a:pPr>
            <a:r>
              <a:rPr lang="en-US" sz="2800" dirty="0" smtClean="0"/>
              <a:t> Requires a different skill set</a:t>
            </a:r>
          </a:p>
          <a:p>
            <a:pPr lvl="1">
              <a:buFont typeface="Arial" pitchFamily="34" charset="0"/>
              <a:buChar char="•"/>
            </a:pPr>
            <a:r>
              <a:rPr lang="en-US" sz="2800" dirty="0" smtClean="0"/>
              <a:t>  Student supervisors</a:t>
            </a:r>
          </a:p>
          <a:p>
            <a:pPr lvl="1">
              <a:buFont typeface="Arial" pitchFamily="34" charset="0"/>
              <a:buChar char="•"/>
            </a:pPr>
            <a:r>
              <a:rPr lang="en-US" sz="2800" dirty="0" smtClean="0"/>
              <a:t>  Consultants</a:t>
            </a:r>
          </a:p>
          <a:p>
            <a:pPr lvl="1">
              <a:buFont typeface="Arial" pitchFamily="34" charset="0"/>
              <a:buChar char="•"/>
            </a:pPr>
            <a:r>
              <a:rPr lang="en-US" sz="2800" dirty="0" smtClean="0"/>
              <a:t>  Teachers</a:t>
            </a:r>
          </a:p>
          <a:p>
            <a:pPr lvl="1">
              <a:buFont typeface="Arial" pitchFamily="34" charset="0"/>
              <a:buChar char="•"/>
            </a:pPr>
            <a:r>
              <a:rPr lang="en-US" sz="2800" dirty="0" smtClean="0"/>
              <a:t>  Liaisons</a:t>
            </a:r>
          </a:p>
          <a:p>
            <a:pPr>
              <a:buFont typeface="Arial" pitchFamily="34" charset="0"/>
              <a:buChar char="•"/>
            </a:pPr>
            <a:r>
              <a:rPr lang="en-US" sz="2800" dirty="0" smtClean="0"/>
              <a:t>  Allows for multiple projects</a:t>
            </a:r>
          </a:p>
          <a:p>
            <a:pPr marL="288925" indent="-288925">
              <a:buFont typeface="Arial" pitchFamily="34" charset="0"/>
              <a:buChar char="•"/>
            </a:pPr>
            <a:r>
              <a:rPr lang="en-US" sz="2800" dirty="0" smtClean="0"/>
              <a:t>Needed a way to make sure all projects were created  consistently</a:t>
            </a:r>
            <a:endParaRPr lang="en-US" dirty="0"/>
          </a:p>
        </p:txBody>
      </p:sp>
      <p:sp>
        <p:nvSpPr>
          <p:cNvPr id="4" name="Rectangle 3"/>
          <p:cNvSpPr/>
          <p:nvPr/>
        </p:nvSpPr>
        <p:spPr>
          <a:xfrm>
            <a:off x="457200" y="228600"/>
            <a:ext cx="8382000" cy="707886"/>
          </a:xfrm>
          <a:prstGeom prst="rect">
            <a:avLst/>
          </a:prstGeom>
        </p:spPr>
        <p:txBody>
          <a:bodyPr wrap="square">
            <a:spAutoFit/>
          </a:bodyPr>
          <a:lstStyle/>
          <a:p>
            <a:pPr algn="ctr"/>
            <a:r>
              <a:rPr lang="en-US" sz="4000" b="1" dirty="0" smtClean="0">
                <a:solidFill>
                  <a:srgbClr val="FFFF00"/>
                </a:solidFill>
                <a:effectLst>
                  <a:outerShdw blurRad="38100" dist="38100" dir="2700000" algn="tl">
                    <a:srgbClr val="000000">
                      <a:alpha val="43137"/>
                    </a:srgbClr>
                  </a:outerShdw>
                </a:effectLst>
                <a:latin typeface="+mj-lt"/>
              </a:rPr>
              <a:t>Metadata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DF90.png"/>
          <p:cNvPicPr>
            <a:picLocks noChangeAspect="1"/>
          </p:cNvPicPr>
          <p:nvPr/>
        </p:nvPicPr>
        <p:blipFill>
          <a:blip r:embed="rId3" cstate="print"/>
          <a:stretch>
            <a:fillRect/>
          </a:stretch>
        </p:blipFill>
        <p:spPr>
          <a:xfrm>
            <a:off x="0" y="1066800"/>
            <a:ext cx="9144000" cy="5791200"/>
          </a:xfrm>
          <a:prstGeom prst="rect">
            <a:avLst/>
          </a:prstGeom>
        </p:spPr>
      </p:pic>
      <p:sp>
        <p:nvSpPr>
          <p:cNvPr id="5" name="Rectangle 4"/>
          <p:cNvSpPr/>
          <p:nvPr/>
        </p:nvSpPr>
        <p:spPr>
          <a:xfrm>
            <a:off x="0" y="381000"/>
            <a:ext cx="9144000" cy="646331"/>
          </a:xfrm>
          <a:prstGeom prst="rect">
            <a:avLst/>
          </a:prstGeom>
        </p:spPr>
        <p:txBody>
          <a:bodyPr wrap="square">
            <a:spAutoFit/>
          </a:bodyPr>
          <a:lstStyle/>
          <a:p>
            <a:pPr algn="ctr"/>
            <a:r>
              <a:rPr lang="en-US" sz="3600" b="1" dirty="0" smtClean="0">
                <a:solidFill>
                  <a:srgbClr val="FFFF00"/>
                </a:solidFill>
                <a:effectLst>
                  <a:outerShdw blurRad="38100" dist="38100" dir="2700000" algn="tl">
                    <a:srgbClr val="000000">
                      <a:alpha val="43137"/>
                    </a:srgbClr>
                  </a:outerShdw>
                </a:effectLst>
                <a:latin typeface="+mj-lt"/>
                <a:cs typeface="Arial" pitchFamily="34" charset="0"/>
              </a:rPr>
              <a:t>Metadata Librarians Created a Metadata Portal</a:t>
            </a:r>
            <a:endParaRPr lang="en-US" sz="3600" b="1" dirty="0">
              <a:solidFill>
                <a:srgbClr val="FFFF00"/>
              </a:solidFill>
              <a:effectLst>
                <a:outerShdw blurRad="38100" dist="38100" dir="2700000" algn="tl">
                  <a:srgbClr val="000000">
                    <a:alpha val="43137"/>
                  </a:srgbClr>
                </a:outerShdw>
              </a:effectLst>
              <a:latin typeface="+mj-lt"/>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3" cstate="print"/>
          <a:srcRect/>
          <a:stretch>
            <a:fillRect/>
          </a:stretch>
        </p:blipFill>
        <p:spPr bwMode="auto">
          <a:xfrm>
            <a:off x="304800" y="1143000"/>
            <a:ext cx="8534400" cy="482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1FD8.png"/>
          <p:cNvPicPr>
            <a:picLocks noChangeAspect="1"/>
          </p:cNvPicPr>
          <p:nvPr/>
        </p:nvPicPr>
        <p:blipFill>
          <a:blip r:embed="rId3" cstate="print"/>
          <a:stretch>
            <a:fillRect/>
          </a:stretch>
        </p:blipFill>
        <p:spPr>
          <a:xfrm>
            <a:off x="533400" y="1600201"/>
            <a:ext cx="6196681" cy="4267199"/>
          </a:xfrm>
          <a:prstGeom prst="rect">
            <a:avLst/>
          </a:prstGeom>
        </p:spPr>
      </p:pic>
      <p:pic>
        <p:nvPicPr>
          <p:cNvPr id="3"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321161"/>
            <a:ext cx="4990143" cy="73757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2437.png"/>
          <p:cNvPicPr>
            <a:picLocks noChangeAspect="1"/>
          </p:cNvPicPr>
          <p:nvPr/>
        </p:nvPicPr>
        <p:blipFill>
          <a:blip r:embed="rId3" cstate="print"/>
          <a:stretch>
            <a:fillRect/>
          </a:stretch>
        </p:blipFill>
        <p:spPr>
          <a:xfrm>
            <a:off x="228600" y="1219200"/>
            <a:ext cx="8610600" cy="5390984"/>
          </a:xfrm>
          <a:prstGeom prst="rect">
            <a:avLst/>
          </a:prstGeom>
        </p:spPr>
      </p:pic>
      <p:pic>
        <p:nvPicPr>
          <p:cNvPr id="3"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321161"/>
            <a:ext cx="4990143" cy="73757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A271.png"/>
          <p:cNvPicPr>
            <a:picLocks noChangeAspect="1"/>
          </p:cNvPicPr>
          <p:nvPr/>
        </p:nvPicPr>
        <p:blipFill>
          <a:blip r:embed="rId3" cstate="print"/>
          <a:stretch>
            <a:fillRect/>
          </a:stretch>
        </p:blipFill>
        <p:spPr>
          <a:xfrm>
            <a:off x="533400" y="1371600"/>
            <a:ext cx="5895567" cy="4914978"/>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71599"/>
            <a:ext cx="8534400" cy="7971413"/>
          </a:xfrm>
          <a:prstGeom prst="rect">
            <a:avLst/>
          </a:prstGeom>
          <a:noFill/>
        </p:spPr>
        <p:txBody>
          <a:bodyPr wrap="square" rtlCol="0">
            <a:spAutoFit/>
          </a:bodyPr>
          <a:lstStyle/>
          <a:p>
            <a:pPr algn="ctr"/>
            <a:r>
              <a:rPr lang="en-US" sz="3200" b="1" dirty="0" smtClean="0">
                <a:cs typeface="Arial" pitchFamily="34" charset="0"/>
              </a:rPr>
              <a:t>While Preservation is Critical for us, so is Retrieval</a:t>
            </a:r>
            <a:r>
              <a:rPr lang="en-US" sz="2800" b="1" dirty="0" smtClean="0">
                <a:cs typeface="Arial" pitchFamily="34" charset="0"/>
              </a:rPr>
              <a:t>.</a:t>
            </a:r>
          </a:p>
          <a:p>
            <a:r>
              <a:rPr lang="en-US" sz="2800" b="1" smtClean="0">
                <a:cs typeface="Arial" pitchFamily="34" charset="0"/>
              </a:rPr>
              <a:t>We </a:t>
            </a:r>
            <a:r>
              <a:rPr lang="en-US" sz="2800" b="1" dirty="0" smtClean="0">
                <a:cs typeface="Arial" pitchFamily="34" charset="0"/>
              </a:rPr>
              <a:t>need:</a:t>
            </a:r>
          </a:p>
          <a:p>
            <a:r>
              <a:rPr lang="en-US" sz="2800" b="1" dirty="0" smtClean="0">
                <a:cs typeface="Arial" pitchFamily="34" charset="0"/>
              </a:rPr>
              <a:t>	Ability to do easy editing and make global changes on the metadata.</a:t>
            </a:r>
          </a:p>
          <a:p>
            <a:r>
              <a:rPr lang="en-US" sz="2800" b="1" dirty="0" smtClean="0">
                <a:cs typeface="Arial" pitchFamily="34" charset="0"/>
              </a:rPr>
              <a:t>	Ability to have or link to authority records for names and subject headings.</a:t>
            </a:r>
          </a:p>
          <a:p>
            <a:r>
              <a:rPr lang="en-US" sz="2800" b="1" dirty="0" smtClean="0">
                <a:cs typeface="Arial" pitchFamily="34" charset="0"/>
              </a:rPr>
              <a:t>	Ability to have some fields in the metadata available for the public but have other fields in the same record remain dark.</a:t>
            </a:r>
          </a:p>
          <a:p>
            <a:r>
              <a:rPr lang="en-US" sz="2800" b="1" dirty="0" smtClean="0">
                <a:cs typeface="Arial" pitchFamily="34" charset="0"/>
              </a:rPr>
              <a:t>	</a:t>
            </a: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86" y="152400"/>
            <a:ext cx="8229600" cy="1020762"/>
          </a:xfrm>
        </p:spPr>
        <p:txBody>
          <a:bodyPr/>
          <a:lstStyle/>
          <a:p>
            <a:r>
              <a:rPr lang="en-US" b="1" dirty="0" smtClean="0">
                <a:solidFill>
                  <a:srgbClr val="FFFF00"/>
                </a:solidFill>
                <a:effectLst>
                  <a:outerShdw blurRad="38100" dist="38100" dir="2700000" algn="tl">
                    <a:srgbClr val="000000">
                      <a:alpha val="43137"/>
                    </a:srgbClr>
                  </a:outerShdw>
                </a:effectLst>
              </a:rPr>
              <a:t>QUESTIONS?</a:t>
            </a:r>
            <a:endParaRPr lang="en-US" dirty="0">
              <a:solidFill>
                <a:srgbClr val="FFFF0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1295400"/>
            <a:ext cx="5219700" cy="5219700"/>
          </a:xfr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1504" y="1665771"/>
            <a:ext cx="912056" cy="675158"/>
          </a:xfrm>
          <a:prstGeom prst="rect">
            <a:avLst/>
          </a:prstGeom>
        </p:spPr>
      </p:pic>
      <p:pic>
        <p:nvPicPr>
          <p:cNvPr id="6"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3301" y="2235874"/>
            <a:ext cx="1176768" cy="784512"/>
          </a:xfrm>
          <a:prstGeom prst="rect">
            <a:avLst/>
          </a:prstGeom>
        </p:spPr>
      </p:pic>
      <p:pic>
        <p:nvPicPr>
          <p:cNvPr id="7" name="Content Placeholder 8"/>
          <p:cNvPicPr>
            <a:picLocks noChangeAspect="1"/>
          </p:cNvPicPr>
          <p:nvPr/>
        </p:nvPicPr>
        <p:blipFill rotWithShape="1">
          <a:blip r:embed="rId5" cstate="print">
            <a:extLst>
              <a:ext uri="{28A0092B-C50C-407E-A947-70E740481C1C}">
                <a14:useLocalDpi xmlns:a14="http://schemas.microsoft.com/office/drawing/2010/main" val="0"/>
              </a:ext>
            </a:extLst>
          </a:blip>
          <a:srcRect l="21727" t="30427" r="23909"/>
          <a:stretch/>
        </p:blipFill>
        <p:spPr>
          <a:xfrm>
            <a:off x="3922995" y="1712347"/>
            <a:ext cx="736760" cy="628582"/>
          </a:xfrm>
          <a:prstGeom prst="rect">
            <a:avLst/>
          </a:prstGeom>
        </p:spPr>
      </p:pic>
      <p:pic>
        <p:nvPicPr>
          <p:cNvPr id="8"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1801" y="3068246"/>
            <a:ext cx="1325848" cy="883899"/>
          </a:xfrm>
          <a:prstGeom prst="rect">
            <a:avLst/>
          </a:prstGeom>
        </p:spPr>
      </p:pic>
      <p:pic>
        <p:nvPicPr>
          <p:cNvPr id="10" name="Content Placehold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1461" y="3999097"/>
            <a:ext cx="1260872" cy="840582"/>
          </a:xfrm>
          <a:prstGeom prst="rect">
            <a:avLst/>
          </a:prstGeom>
        </p:spPr>
      </p:pic>
      <p:pic>
        <p:nvPicPr>
          <p:cNvPr id="11" name="Content Placeholder 5"/>
          <p:cNvPicPr>
            <a:picLocks noChangeAspect="1"/>
          </p:cNvPicPr>
          <p:nvPr/>
        </p:nvPicPr>
        <p:blipFill rotWithShape="1">
          <a:blip r:embed="rId8" cstate="print">
            <a:extLst>
              <a:ext uri="{28A0092B-C50C-407E-A947-70E740481C1C}">
                <a14:useLocalDpi xmlns:a14="http://schemas.microsoft.com/office/drawing/2010/main" val="0"/>
              </a:ext>
            </a:extLst>
          </a:blip>
          <a:srcRect l="12461" t="4978" r="2732" b="700"/>
          <a:stretch/>
        </p:blipFill>
        <p:spPr>
          <a:xfrm>
            <a:off x="3987183" y="5620263"/>
            <a:ext cx="1010300" cy="708153"/>
          </a:xfrm>
          <a:prstGeom prst="rect">
            <a:avLst/>
          </a:prstGeom>
        </p:spPr>
      </p:pic>
      <p:sp>
        <p:nvSpPr>
          <p:cNvPr id="3" name="TextBox 2"/>
          <p:cNvSpPr txBox="1"/>
          <p:nvPr/>
        </p:nvSpPr>
        <p:spPr>
          <a:xfrm>
            <a:off x="1868842" y="2160623"/>
            <a:ext cx="844718" cy="230832"/>
          </a:xfrm>
          <a:prstGeom prst="rect">
            <a:avLst/>
          </a:prstGeom>
          <a:noFill/>
        </p:spPr>
        <p:txBody>
          <a:bodyPr wrap="square" rtlCol="0">
            <a:spAutoFit/>
          </a:bodyPr>
          <a:lstStyle/>
          <a:p>
            <a:r>
              <a:rPr lang="en-US" sz="900" dirty="0" smtClean="0">
                <a:solidFill>
                  <a:srgbClr val="FFFF00"/>
                </a:solidFill>
              </a:rPr>
              <a:t>Stockholm</a:t>
            </a:r>
            <a:endParaRPr lang="en-US" sz="900" dirty="0">
              <a:solidFill>
                <a:srgbClr val="FFFF00"/>
              </a:solidFill>
            </a:endParaRPr>
          </a:p>
        </p:txBody>
      </p:sp>
      <p:sp>
        <p:nvSpPr>
          <p:cNvPr id="13" name="TextBox 12"/>
          <p:cNvSpPr txBox="1"/>
          <p:nvPr/>
        </p:nvSpPr>
        <p:spPr>
          <a:xfrm>
            <a:off x="4654640" y="3200400"/>
            <a:ext cx="823966" cy="230832"/>
          </a:xfrm>
          <a:prstGeom prst="rect">
            <a:avLst/>
          </a:prstGeom>
          <a:noFill/>
        </p:spPr>
        <p:txBody>
          <a:bodyPr wrap="square" rtlCol="0">
            <a:spAutoFit/>
          </a:bodyPr>
          <a:lstStyle/>
          <a:p>
            <a:r>
              <a:rPr lang="en-US" sz="900" dirty="0" smtClean="0">
                <a:solidFill>
                  <a:srgbClr val="FFFF00"/>
                </a:solidFill>
              </a:rPr>
              <a:t>Salt Lake City</a:t>
            </a:r>
            <a:endParaRPr lang="en-US" sz="900" dirty="0">
              <a:solidFill>
                <a:srgbClr val="FFFF00"/>
              </a:solidFill>
            </a:endParaRPr>
          </a:p>
        </p:txBody>
      </p:sp>
      <p:sp>
        <p:nvSpPr>
          <p:cNvPr id="14" name="TextBox 13"/>
          <p:cNvSpPr txBox="1"/>
          <p:nvPr/>
        </p:nvSpPr>
        <p:spPr>
          <a:xfrm>
            <a:off x="5153027" y="2276039"/>
            <a:ext cx="838200" cy="230832"/>
          </a:xfrm>
          <a:prstGeom prst="rect">
            <a:avLst/>
          </a:prstGeom>
          <a:noFill/>
        </p:spPr>
        <p:txBody>
          <a:bodyPr wrap="square" rtlCol="0">
            <a:spAutoFit/>
          </a:bodyPr>
          <a:lstStyle/>
          <a:p>
            <a:r>
              <a:rPr lang="en-US" sz="900" dirty="0" smtClean="0">
                <a:solidFill>
                  <a:srgbClr val="FFFF00"/>
                </a:solidFill>
              </a:rPr>
              <a:t>Hong Kong</a:t>
            </a:r>
            <a:endParaRPr lang="en-US" sz="900" dirty="0">
              <a:solidFill>
                <a:srgbClr val="FFFF00"/>
              </a:solidFill>
            </a:endParaRPr>
          </a:p>
        </p:txBody>
      </p:sp>
      <p:sp>
        <p:nvSpPr>
          <p:cNvPr id="15" name="TextBox 14"/>
          <p:cNvSpPr txBox="1"/>
          <p:nvPr/>
        </p:nvSpPr>
        <p:spPr>
          <a:xfrm>
            <a:off x="3332050" y="3998806"/>
            <a:ext cx="476412" cy="230832"/>
          </a:xfrm>
          <a:prstGeom prst="rect">
            <a:avLst/>
          </a:prstGeom>
          <a:noFill/>
        </p:spPr>
        <p:txBody>
          <a:bodyPr wrap="none" rtlCol="0">
            <a:spAutoFit/>
          </a:bodyPr>
          <a:lstStyle/>
          <a:p>
            <a:r>
              <a:rPr lang="en-US" sz="900" dirty="0" smtClean="0">
                <a:solidFill>
                  <a:srgbClr val="FFFF00"/>
                </a:solidFill>
              </a:rPr>
              <a:t>Zurich</a:t>
            </a:r>
            <a:endParaRPr lang="en-US" sz="900" dirty="0">
              <a:solidFill>
                <a:srgbClr val="FFFF00"/>
              </a:solidFill>
            </a:endParaRPr>
          </a:p>
        </p:txBody>
      </p:sp>
      <p:sp>
        <p:nvSpPr>
          <p:cNvPr id="16" name="TextBox 15"/>
          <p:cNvSpPr txBox="1"/>
          <p:nvPr/>
        </p:nvSpPr>
        <p:spPr>
          <a:xfrm>
            <a:off x="4304921" y="6132339"/>
            <a:ext cx="537327" cy="230832"/>
          </a:xfrm>
          <a:prstGeom prst="rect">
            <a:avLst/>
          </a:prstGeom>
          <a:noFill/>
        </p:spPr>
        <p:txBody>
          <a:bodyPr wrap="none" rtlCol="0">
            <a:spAutoFit/>
          </a:bodyPr>
          <a:lstStyle/>
          <a:p>
            <a:r>
              <a:rPr lang="en-US" sz="900" dirty="0" smtClean="0">
                <a:solidFill>
                  <a:srgbClr val="FFFF00"/>
                </a:solidFill>
              </a:rPr>
              <a:t>London</a:t>
            </a:r>
            <a:endParaRPr lang="en-US" sz="900" dirty="0">
              <a:solidFill>
                <a:srgbClr val="FFFF00"/>
              </a:solidFill>
            </a:endParaRPr>
          </a:p>
        </p:txBody>
      </p:sp>
      <p:sp>
        <p:nvSpPr>
          <p:cNvPr id="17" name="TextBox 16"/>
          <p:cNvSpPr txBox="1"/>
          <p:nvPr/>
        </p:nvSpPr>
        <p:spPr>
          <a:xfrm>
            <a:off x="3970106" y="2141552"/>
            <a:ext cx="654346" cy="230832"/>
          </a:xfrm>
          <a:prstGeom prst="rect">
            <a:avLst/>
          </a:prstGeom>
          <a:noFill/>
        </p:spPr>
        <p:txBody>
          <a:bodyPr wrap="none" rtlCol="0">
            <a:spAutoFit/>
          </a:bodyPr>
          <a:lstStyle/>
          <a:p>
            <a:r>
              <a:rPr lang="en-US" sz="900" dirty="0" smtClean="0">
                <a:solidFill>
                  <a:srgbClr val="FFFF00"/>
                </a:solidFill>
              </a:rPr>
              <a:t>Singapo</a:t>
            </a:r>
            <a:r>
              <a:rPr lang="en-US" sz="900" b="1" dirty="0" smtClean="0">
                <a:solidFill>
                  <a:srgbClr val="FFFF00"/>
                </a:solidFill>
              </a:rPr>
              <a:t>r</a:t>
            </a:r>
            <a:r>
              <a:rPr lang="en-US" sz="900" dirty="0" smtClean="0">
                <a:solidFill>
                  <a:srgbClr val="FFFF00"/>
                </a:solidFill>
              </a:rPr>
              <a:t>e</a:t>
            </a:r>
            <a:endParaRPr lang="en-US" sz="900" dirty="0">
              <a:solidFill>
                <a:srgbClr val="FFFF00"/>
              </a:solidFill>
            </a:endParaRPr>
          </a:p>
        </p:txBody>
      </p:sp>
      <p:pic>
        <p:nvPicPr>
          <p:cNvPr id="18" name="Content Placeholder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61174" y="1532789"/>
            <a:ext cx="941752" cy="627834"/>
          </a:xfrm>
          <a:prstGeom prst="rect">
            <a:avLst/>
          </a:prstGeom>
        </p:spPr>
      </p:pic>
      <p:sp>
        <p:nvSpPr>
          <p:cNvPr id="19" name="TextBox 18"/>
          <p:cNvSpPr txBox="1"/>
          <p:nvPr/>
        </p:nvSpPr>
        <p:spPr>
          <a:xfrm>
            <a:off x="2861174" y="1996766"/>
            <a:ext cx="838200" cy="230832"/>
          </a:xfrm>
          <a:prstGeom prst="rect">
            <a:avLst/>
          </a:prstGeom>
          <a:noFill/>
        </p:spPr>
        <p:txBody>
          <a:bodyPr wrap="square" rtlCol="0">
            <a:spAutoFit/>
          </a:bodyPr>
          <a:lstStyle/>
          <a:p>
            <a:r>
              <a:rPr lang="en-US" sz="900" dirty="0" smtClean="0">
                <a:solidFill>
                  <a:srgbClr val="FFFF00"/>
                </a:solidFill>
              </a:rPr>
              <a:t>Washington</a:t>
            </a:r>
            <a:endParaRPr lang="en-US" sz="900" dirty="0">
              <a:solidFill>
                <a:srgbClr val="FFFF00"/>
              </a:solidFill>
            </a:endParaRPr>
          </a:p>
        </p:txBody>
      </p:sp>
    </p:spTree>
    <p:extLst>
      <p:ext uri="{BB962C8B-B14F-4D97-AF65-F5344CB8AC3E}">
        <p14:creationId xmlns:p14="http://schemas.microsoft.com/office/powerpoint/2010/main" val="2035180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91278"/>
            <a:ext cx="9067800" cy="1143000"/>
          </a:xfrm>
        </p:spPr>
        <p:txBody>
          <a:bodyPr>
            <a:normAutofit/>
          </a:bodyPr>
          <a:lstStyle/>
          <a:p>
            <a:r>
              <a:rPr lang="en-US" sz="4000" b="1" dirty="0" smtClean="0">
                <a:solidFill>
                  <a:srgbClr val="FFFF00"/>
                </a:solidFill>
                <a:effectLst>
                  <a:outerShdw blurRad="38100" dist="38100" dir="2700000" algn="tl">
                    <a:srgbClr val="000000">
                      <a:alpha val="43137"/>
                    </a:srgbClr>
                  </a:outerShdw>
                </a:effectLst>
              </a:rPr>
              <a:t>Binghamton University Libraries</a:t>
            </a:r>
            <a:endParaRPr lang="en-US" sz="4000" b="1" dirty="0">
              <a:solidFill>
                <a:srgbClr val="FFFF00"/>
              </a:solidFill>
              <a:effectLst>
                <a:outerShdw blurRad="38100" dist="38100" dir="2700000" algn="tl">
                  <a:srgbClr val="000000">
                    <a:alpha val="43137"/>
                  </a:srgbClr>
                </a:outerShdw>
              </a:effectLst>
            </a:endParaRPr>
          </a:p>
        </p:txBody>
      </p:sp>
      <p:sp>
        <p:nvSpPr>
          <p:cNvPr id="3" name="Text Placeholder 2"/>
          <p:cNvSpPr>
            <a:spLocks noGrp="1"/>
          </p:cNvSpPr>
          <p:nvPr>
            <p:ph type="body" sz="half" idx="1"/>
          </p:nvPr>
        </p:nvSpPr>
        <p:spPr>
          <a:xfrm>
            <a:off x="457200" y="1600200"/>
            <a:ext cx="6781800" cy="4343400"/>
          </a:xfrm>
        </p:spPr>
        <p:txBody>
          <a:bodyPr>
            <a:normAutofit fontScale="92500" lnSpcReduction="20000"/>
          </a:bodyPr>
          <a:lstStyle/>
          <a:p>
            <a:pPr>
              <a:buFont typeface="Wingdings" pitchFamily="2" charset="2"/>
              <a:buChar char="Ø"/>
            </a:pPr>
            <a:r>
              <a:rPr lang="en-US" sz="1900" b="1" dirty="0" smtClean="0"/>
              <a:t>3 libraries + 1 remote storage annex</a:t>
            </a:r>
          </a:p>
          <a:p>
            <a:pPr lvl="1">
              <a:buFont typeface="Wingdings" pitchFamily="2" charset="2"/>
              <a:buChar char="Ø"/>
            </a:pPr>
            <a:r>
              <a:rPr lang="en-US" sz="1700" dirty="0" smtClean="0"/>
              <a:t>Bartle Library is open 24x6 with self-check and walk-up digitizers</a:t>
            </a:r>
          </a:p>
          <a:p>
            <a:pPr lvl="1">
              <a:buFont typeface="Wingdings" pitchFamily="2" charset="2"/>
              <a:buChar char="Ø"/>
            </a:pPr>
            <a:r>
              <a:rPr lang="en-US" sz="1700" dirty="0" smtClean="0"/>
              <a:t>3 Information Commons containing 287 workstations</a:t>
            </a:r>
          </a:p>
          <a:p>
            <a:pPr>
              <a:buFont typeface="Wingdings" pitchFamily="2" charset="2"/>
              <a:buChar char="Ø"/>
            </a:pPr>
            <a:r>
              <a:rPr lang="en-US" sz="1900" b="1" dirty="0" smtClean="0"/>
              <a:t>2.5 million print volumes</a:t>
            </a:r>
          </a:p>
          <a:p>
            <a:pPr lvl="1">
              <a:buFont typeface="Wingdings" pitchFamily="2" charset="2"/>
              <a:buChar char="Ø"/>
            </a:pPr>
            <a:r>
              <a:rPr lang="en-US" sz="1700" dirty="0" smtClean="0"/>
              <a:t>A 2007-08 OCLC-sponsored comparison of collections among 18 libraries found 15% of our holdings were not held by the others and 50% were held by fewer than five of the participating libraries (including Brown, GWU, Ohio State, Alabama, UCLA, Georgia, and Virginia). </a:t>
            </a:r>
          </a:p>
          <a:p>
            <a:pPr lvl="1">
              <a:buFont typeface="Wingdings" pitchFamily="2" charset="2"/>
              <a:buChar char="Ø"/>
            </a:pPr>
            <a:r>
              <a:rPr lang="en-US" sz="1700" dirty="0" smtClean="0"/>
              <a:t>A January 2012 analysis by OCLC Research reveals that 63% of our collection is not duplicated in the Hathi Trust Digital Library.</a:t>
            </a:r>
          </a:p>
          <a:p>
            <a:pPr>
              <a:buFont typeface="Wingdings" pitchFamily="2" charset="2"/>
              <a:buChar char="Ø"/>
            </a:pPr>
            <a:r>
              <a:rPr lang="en-US" sz="1900" b="1" dirty="0" smtClean="0"/>
              <a:t>Top rated by campus community</a:t>
            </a:r>
          </a:p>
          <a:p>
            <a:pPr lvl="1">
              <a:buFont typeface="Wingdings" pitchFamily="2" charset="2"/>
              <a:buChar char="Ø"/>
            </a:pPr>
            <a:r>
              <a:rPr lang="en-US" sz="1600" dirty="0" smtClean="0"/>
              <a:t>Our libraries received a mean student satisfaction of 95.9% (highest on campus) in a recent survey by Institutional Research</a:t>
            </a:r>
          </a:p>
          <a:p>
            <a:pPr lvl="1">
              <a:buFont typeface="Wingdings" pitchFamily="2" charset="2"/>
              <a:buChar char="Ø"/>
            </a:pPr>
            <a:r>
              <a:rPr lang="en-US" sz="1600" dirty="0" smtClean="0"/>
              <a:t>An alumni survey (graduates from 1999-2007) scored libraries 4.01 (out of 5), which was highest among all categories surveyed</a:t>
            </a:r>
          </a:p>
          <a:p>
            <a:pPr lvl="1">
              <a:buFont typeface="Wingdings" pitchFamily="2" charset="2"/>
              <a:buChar char="Ø"/>
            </a:pPr>
            <a:r>
              <a:rPr lang="en-US" sz="1600" dirty="0" smtClean="0"/>
              <a:t>Mean ratings of student surveys conducted between 2000 and 2009 revealed a student satisfaction rating increase from 3.68 to 4.12 on a scale of 5.0</a:t>
            </a:r>
          </a:p>
          <a:p>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2743200"/>
            <a:ext cx="1377960" cy="111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smallversion.jpg"/>
          <p:cNvPicPr>
            <a:picLocks noChangeAspect="1"/>
          </p:cNvPicPr>
          <p:nvPr/>
        </p:nvPicPr>
        <p:blipFill rotWithShape="1">
          <a:blip r:embed="rId3" cstate="print"/>
          <a:srcRect l="-36111" t="606" r="36111" b="-606"/>
          <a:stretch/>
        </p:blipFill>
        <p:spPr>
          <a:xfrm>
            <a:off x="6673554" y="1432016"/>
            <a:ext cx="1556046" cy="1189264"/>
          </a:xfrm>
          <a:prstGeom prst="rect">
            <a:avLst/>
          </a:prstGeom>
        </p:spPr>
      </p:pic>
      <p:graphicFrame>
        <p:nvGraphicFramePr>
          <p:cNvPr id="7" name="Chart 6"/>
          <p:cNvGraphicFramePr>
            <a:graphicFrameLocks noGrp="1"/>
          </p:cNvGraphicFramePr>
          <p:nvPr>
            <p:extLst>
              <p:ext uri="{D42A27DB-BD31-4B8C-83A1-F6EECF244321}">
                <p14:modId xmlns:p14="http://schemas.microsoft.com/office/powerpoint/2010/main" val="2953403757"/>
              </p:ext>
            </p:extLst>
          </p:nvPr>
        </p:nvGraphicFramePr>
        <p:xfrm>
          <a:off x="238760" y="284480"/>
          <a:ext cx="8666480" cy="628904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rPr>
              <a:t>Binghamton University Libraries:   </a:t>
            </a:r>
            <a:r>
              <a:rPr lang="en-US" sz="2700" b="1" dirty="0" smtClean="0">
                <a:solidFill>
                  <a:srgbClr val="FFFF00"/>
                </a:solidFill>
                <a:effectLst>
                  <a:outerShdw blurRad="38100" dist="38100" dir="2700000" algn="tl">
                    <a:srgbClr val="000000">
                      <a:alpha val="43137"/>
                    </a:srgbClr>
                  </a:outerShdw>
                </a:effectLst>
              </a:rPr>
              <a:t>Traditional &amp; Transformative</a:t>
            </a:r>
            <a:endParaRPr lang="en-US" sz="2700" b="1" dirty="0">
              <a:solidFill>
                <a:srgbClr val="FFFF00"/>
              </a:solidFill>
              <a:effectLst>
                <a:outerShdw blurRad="38100" dist="38100" dir="2700000" algn="tl">
                  <a:srgbClr val="000000">
                    <a:alpha val="43137"/>
                  </a:srgbClr>
                </a:outerShdw>
              </a:effectLst>
            </a:endParaRPr>
          </a:p>
        </p:txBody>
      </p:sp>
      <p:sp>
        <p:nvSpPr>
          <p:cNvPr id="3" name="Text Placeholder 2"/>
          <p:cNvSpPr>
            <a:spLocks noGrp="1"/>
          </p:cNvSpPr>
          <p:nvPr>
            <p:ph type="body" sz="half" idx="1"/>
          </p:nvPr>
        </p:nvSpPr>
        <p:spPr>
          <a:xfrm>
            <a:off x="457200" y="3352800"/>
            <a:ext cx="7010400" cy="2667000"/>
          </a:xfrm>
        </p:spPr>
        <p:txBody>
          <a:bodyPr>
            <a:noAutofit/>
          </a:bodyPr>
          <a:lstStyle/>
          <a:p>
            <a:pPr>
              <a:buNone/>
            </a:pPr>
            <a:r>
              <a:rPr lang="en-US" sz="1800" b="1" dirty="0" smtClean="0"/>
              <a:t>Mission</a:t>
            </a:r>
            <a:endParaRPr lang="en-US" sz="1800" dirty="0" smtClean="0"/>
          </a:p>
          <a:p>
            <a:pPr marL="0" indent="0">
              <a:buNone/>
            </a:pPr>
            <a:r>
              <a:rPr lang="en-US" sz="1800" dirty="0" smtClean="0"/>
              <a:t>Binghamton University Libraries bring people and information together utilizing value-added local initiatives to enhance learning, teaching and research in ways that achieve national and international acclaim while strategically advancing our University’s Mission and Reputation.</a:t>
            </a:r>
          </a:p>
          <a:p>
            <a:pPr>
              <a:buNone/>
            </a:pPr>
            <a:r>
              <a:rPr lang="en-US" sz="1800" dirty="0" smtClean="0"/>
              <a:t> </a:t>
            </a:r>
            <a:r>
              <a:rPr lang="en-US" sz="1800" b="1" dirty="0" smtClean="0"/>
              <a:t>Values</a:t>
            </a:r>
          </a:p>
          <a:p>
            <a:pPr marL="0" indent="0">
              <a:buNone/>
            </a:pPr>
            <a:r>
              <a:rPr lang="en-US" sz="1800" dirty="0" smtClean="0"/>
              <a:t>We value a collegial, collaborative and creative organizational culture that encourages experimentation focused upon assessing and improving the effectiveness of our users’ experience. </a:t>
            </a:r>
            <a:endParaRPr lang="en-US" sz="1800" dirty="0"/>
          </a:p>
        </p:txBody>
      </p:sp>
      <p:pic>
        <p:nvPicPr>
          <p:cNvPr id="5" name="Picture 2" descr="http://yourwebpa.com/wp-content/uploads/2010/12/Innovating-Web-Search-Engine-Marketing-Services-copy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8070" y="1649655"/>
            <a:ext cx="2365106" cy="19492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28013">
            <a:off x="5529383" y="2521670"/>
            <a:ext cx="602739" cy="513623"/>
          </a:xfrm>
          <a:prstGeom prst="rect">
            <a:avLst/>
          </a:prstGeom>
          <a:noFill/>
          <a:ln w="63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http://www.cee-mail.com/images/web-searc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2541" y="1358770"/>
            <a:ext cx="2396423" cy="5102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nfo_overloa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2362200" y="1371600"/>
            <a:ext cx="2091757" cy="21807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ll_curve.jpg"/>
          <p:cNvPicPr>
            <a:picLocks noChangeAspect="1"/>
          </p:cNvPicPr>
          <p:nvPr/>
        </p:nvPicPr>
        <p:blipFill>
          <a:blip r:embed="rId2" cstate="print"/>
          <a:stretch>
            <a:fillRect/>
          </a:stretch>
        </p:blipFill>
        <p:spPr>
          <a:xfrm>
            <a:off x="0" y="1514578"/>
            <a:ext cx="9144000" cy="4810022"/>
          </a:xfrm>
          <a:prstGeom prst="rect">
            <a:avLst/>
          </a:prstGeom>
        </p:spPr>
      </p:pic>
      <p:pic>
        <p:nvPicPr>
          <p:cNvPr id="6" name="Picture 5" descr="bell_curve.jpg"/>
          <p:cNvPicPr>
            <a:picLocks noChangeAspect="1"/>
          </p:cNvPicPr>
          <p:nvPr/>
        </p:nvPicPr>
        <p:blipFill>
          <a:blip r:embed="rId2" cstate="print"/>
          <a:stretch>
            <a:fillRect/>
          </a:stretch>
        </p:blipFill>
        <p:spPr>
          <a:xfrm>
            <a:off x="0" y="1524000"/>
            <a:ext cx="9144000" cy="4953000"/>
          </a:xfrm>
          <a:prstGeom prst="rect">
            <a:avLst/>
          </a:prstGeom>
        </p:spPr>
      </p:pic>
      <p:pic>
        <p:nvPicPr>
          <p:cNvPr id="8" name="Picture 4" descr="Google Books">
            <a:hlinkClick r:id="rId3"/>
          </p:cNvPr>
          <p:cNvPicPr>
            <a:picLocks noChangeAspect="1" noChangeArrowheads="1"/>
          </p:cNvPicPr>
          <p:nvPr/>
        </p:nvPicPr>
        <p:blipFill>
          <a:blip r:embed="rId4" cstate="print"/>
          <a:srcRect/>
          <a:stretch>
            <a:fillRect/>
          </a:stretch>
        </p:blipFill>
        <p:spPr bwMode="auto">
          <a:xfrm>
            <a:off x="3294618" y="5808133"/>
            <a:ext cx="1219200" cy="270934"/>
          </a:xfrm>
          <a:prstGeom prst="rect">
            <a:avLst/>
          </a:prstGeom>
          <a:noFill/>
        </p:spPr>
      </p:pic>
      <p:pic>
        <p:nvPicPr>
          <p:cNvPr id="9" name="Content Placeholder 3" descr="05-09Hathitrust02.jpg"/>
          <p:cNvPicPr>
            <a:picLocks noChangeAspect="1"/>
          </p:cNvPicPr>
          <p:nvPr/>
        </p:nvPicPr>
        <p:blipFill>
          <a:blip r:embed="rId5" cstate="print"/>
          <a:stretch>
            <a:fillRect/>
          </a:stretch>
        </p:blipFill>
        <p:spPr>
          <a:xfrm>
            <a:off x="3766430" y="5076511"/>
            <a:ext cx="466302" cy="696862"/>
          </a:xfrm>
          <a:prstGeom prst="rect">
            <a:avLst/>
          </a:prstGeom>
        </p:spPr>
      </p:pic>
      <p:pic>
        <p:nvPicPr>
          <p:cNvPr id="10" name="Picture 6" descr="Open Library">
            <a:hlinkClick r:id="rId6" tooltip="Go Home"/>
          </p:cNvPr>
          <p:cNvPicPr>
            <a:picLocks noChangeAspect="1" noChangeArrowheads="1"/>
          </p:cNvPicPr>
          <p:nvPr/>
        </p:nvPicPr>
        <p:blipFill>
          <a:blip r:embed="rId7" cstate="print"/>
          <a:srcRect/>
          <a:stretch>
            <a:fillRect/>
          </a:stretch>
        </p:blipFill>
        <p:spPr bwMode="auto">
          <a:xfrm>
            <a:off x="4631762" y="5268653"/>
            <a:ext cx="968825" cy="616525"/>
          </a:xfrm>
          <a:prstGeom prst="rect">
            <a:avLst/>
          </a:prstGeom>
          <a:noFill/>
        </p:spPr>
      </p:pic>
      <p:sp>
        <p:nvSpPr>
          <p:cNvPr id="2" name="Rectangle 1"/>
          <p:cNvSpPr/>
          <p:nvPr/>
        </p:nvSpPr>
        <p:spPr>
          <a:xfrm>
            <a:off x="4953000" y="5758934"/>
            <a:ext cx="676788" cy="369332"/>
          </a:xfrm>
          <a:prstGeom prst="rect">
            <a:avLst/>
          </a:prstGeom>
        </p:spPr>
        <p:txBody>
          <a:bodyPr wrap="none">
            <a:spAutoFit/>
          </a:bodyPr>
          <a:lstStyle/>
          <a:p>
            <a:r>
              <a:rPr lang="en-US" dirty="0"/>
              <a:t>DPLA</a:t>
            </a:r>
          </a:p>
        </p:txBody>
      </p:sp>
      <p:pic>
        <p:nvPicPr>
          <p:cNvPr id="4101"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0907" y="4911434"/>
            <a:ext cx="402248" cy="513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descr="cylinder">
            <a:hlinkClick r:id="rId9"/>
          </p:cNvPr>
          <p:cNvPicPr>
            <a:picLocks noChangeAspect="1" noChangeArrowheads="1"/>
          </p:cNvPicPr>
          <p:nvPr/>
        </p:nvPicPr>
        <p:blipFill>
          <a:blip r:embed="rId10" cstate="print"/>
          <a:srcRect/>
          <a:stretch>
            <a:fillRect/>
          </a:stretch>
        </p:blipFill>
        <p:spPr bwMode="auto">
          <a:xfrm>
            <a:off x="2870200" y="3972750"/>
            <a:ext cx="190500" cy="1892300"/>
          </a:xfrm>
          <a:prstGeom prst="rect">
            <a:avLst/>
          </a:prstGeom>
          <a:noFill/>
          <a:ln w="9525">
            <a:noFill/>
            <a:miter lim="800000"/>
            <a:headEnd/>
            <a:tailEnd/>
          </a:ln>
        </p:spPr>
      </p:pic>
      <p:pic>
        <p:nvPicPr>
          <p:cNvPr id="12" name="Picture 4" descr="cylinder">
            <a:hlinkClick r:id="rId9"/>
          </p:cNvPr>
          <p:cNvPicPr>
            <a:picLocks noChangeAspect="1" noChangeArrowheads="1"/>
          </p:cNvPicPr>
          <p:nvPr/>
        </p:nvPicPr>
        <p:blipFill>
          <a:blip r:embed="rId10" cstate="print"/>
          <a:srcRect/>
          <a:stretch>
            <a:fillRect/>
          </a:stretch>
        </p:blipFill>
        <p:spPr bwMode="auto">
          <a:xfrm>
            <a:off x="5903030" y="3866634"/>
            <a:ext cx="190500" cy="1892300"/>
          </a:xfrm>
          <a:prstGeom prst="rect">
            <a:avLst/>
          </a:prstGeom>
          <a:noFill/>
          <a:ln w="9525">
            <a:noFill/>
            <a:miter lim="800000"/>
            <a:headEnd/>
            <a:tailEnd/>
          </a:ln>
        </p:spPr>
      </p:pic>
      <p:pic>
        <p:nvPicPr>
          <p:cNvPr id="13" name="Picture 4" descr="cylinder">
            <a:hlinkClick r:id="rId9"/>
          </p:cNvPr>
          <p:cNvPicPr>
            <a:picLocks noChangeAspect="1" noChangeArrowheads="1"/>
          </p:cNvPicPr>
          <p:nvPr/>
        </p:nvPicPr>
        <p:blipFill>
          <a:blip r:embed="rId10" cstate="print"/>
          <a:srcRect/>
          <a:stretch>
            <a:fillRect/>
          </a:stretch>
        </p:blipFill>
        <p:spPr bwMode="auto">
          <a:xfrm>
            <a:off x="1371600" y="4074062"/>
            <a:ext cx="190500" cy="1892300"/>
          </a:xfrm>
          <a:prstGeom prst="rect">
            <a:avLst/>
          </a:prstGeom>
          <a:noFill/>
          <a:ln w="9525">
            <a:noFill/>
            <a:miter lim="800000"/>
            <a:headEnd/>
            <a:tailEnd/>
          </a:ln>
        </p:spPr>
      </p:pic>
      <p:pic>
        <p:nvPicPr>
          <p:cNvPr id="14" name="Picture 4" descr="cylinder">
            <a:hlinkClick r:id="rId9"/>
          </p:cNvPr>
          <p:cNvPicPr>
            <a:picLocks noChangeAspect="1" noChangeArrowheads="1"/>
          </p:cNvPicPr>
          <p:nvPr/>
        </p:nvPicPr>
        <p:blipFill>
          <a:blip r:embed="rId10" cstate="print"/>
          <a:srcRect/>
          <a:stretch>
            <a:fillRect/>
          </a:stretch>
        </p:blipFill>
        <p:spPr bwMode="auto">
          <a:xfrm>
            <a:off x="533400" y="4104542"/>
            <a:ext cx="190500" cy="1892300"/>
          </a:xfrm>
          <a:prstGeom prst="rect">
            <a:avLst/>
          </a:prstGeom>
          <a:noFill/>
          <a:ln w="9525">
            <a:noFill/>
            <a:miter lim="800000"/>
            <a:headEnd/>
            <a:tailEnd/>
          </a:ln>
        </p:spPr>
      </p:pic>
      <p:pic>
        <p:nvPicPr>
          <p:cNvPr id="15" name="Picture 4" descr="cylinder">
            <a:hlinkClick r:id="rId9"/>
          </p:cNvPr>
          <p:cNvPicPr>
            <a:picLocks noChangeAspect="1" noChangeArrowheads="1"/>
          </p:cNvPicPr>
          <p:nvPr/>
        </p:nvPicPr>
        <p:blipFill>
          <a:blip r:embed="rId10" cstate="print"/>
          <a:srcRect/>
          <a:stretch>
            <a:fillRect/>
          </a:stretch>
        </p:blipFill>
        <p:spPr bwMode="auto">
          <a:xfrm>
            <a:off x="7315200" y="4074062"/>
            <a:ext cx="190500" cy="1892300"/>
          </a:xfrm>
          <a:prstGeom prst="rect">
            <a:avLst/>
          </a:prstGeom>
          <a:noFill/>
          <a:ln w="9525">
            <a:noFill/>
            <a:miter lim="800000"/>
            <a:headEnd/>
            <a:tailEnd/>
          </a:ln>
        </p:spPr>
      </p:pic>
      <p:pic>
        <p:nvPicPr>
          <p:cNvPr id="16" name="Picture 4" descr="cylinder">
            <a:hlinkClick r:id="rId9"/>
          </p:cNvPr>
          <p:cNvPicPr>
            <a:picLocks noChangeAspect="1" noChangeArrowheads="1"/>
          </p:cNvPicPr>
          <p:nvPr/>
        </p:nvPicPr>
        <p:blipFill>
          <a:blip r:embed="rId10" cstate="print"/>
          <a:srcRect/>
          <a:stretch>
            <a:fillRect/>
          </a:stretch>
        </p:blipFill>
        <p:spPr bwMode="auto">
          <a:xfrm>
            <a:off x="8458200" y="4104542"/>
            <a:ext cx="190500" cy="1892300"/>
          </a:xfrm>
          <a:prstGeom prst="rect">
            <a:avLst/>
          </a:prstGeom>
          <a:noFill/>
          <a:ln w="9525">
            <a:noFill/>
            <a:miter lim="800000"/>
            <a:headEnd/>
            <a:tailEnd/>
          </a:ln>
        </p:spPr>
      </p:pic>
      <p:sp>
        <p:nvSpPr>
          <p:cNvPr id="3" name="Rectangle 2"/>
          <p:cNvSpPr/>
          <p:nvPr/>
        </p:nvSpPr>
        <p:spPr>
          <a:xfrm rot="5400000" flipH="1">
            <a:off x="2351539" y="4912191"/>
            <a:ext cx="1227821" cy="276999"/>
          </a:xfrm>
          <a:prstGeom prst="rect">
            <a:avLst/>
          </a:prstGeom>
        </p:spPr>
        <p:txBody>
          <a:bodyPr wrap="square">
            <a:spAutoFit/>
          </a:bodyPr>
          <a:lstStyle/>
          <a:p>
            <a:r>
              <a:rPr lang="en-US" sz="1200" dirty="0"/>
              <a:t>Branch Libraries</a:t>
            </a:r>
          </a:p>
        </p:txBody>
      </p:sp>
      <p:sp>
        <p:nvSpPr>
          <p:cNvPr id="17" name="Rectangle 16"/>
          <p:cNvSpPr/>
          <p:nvPr/>
        </p:nvSpPr>
        <p:spPr>
          <a:xfrm rot="16200000">
            <a:off x="5407349" y="4802428"/>
            <a:ext cx="1181862" cy="276999"/>
          </a:xfrm>
          <a:prstGeom prst="rect">
            <a:avLst/>
          </a:prstGeom>
        </p:spPr>
        <p:txBody>
          <a:bodyPr wrap="none">
            <a:spAutoFit/>
          </a:bodyPr>
          <a:lstStyle/>
          <a:p>
            <a:r>
              <a:rPr lang="en-US" sz="1200" dirty="0"/>
              <a:t>Branch Libraries</a:t>
            </a:r>
          </a:p>
        </p:txBody>
      </p:sp>
      <p:sp>
        <p:nvSpPr>
          <p:cNvPr id="18" name="TextBox 17"/>
          <p:cNvSpPr txBox="1"/>
          <p:nvPr/>
        </p:nvSpPr>
        <p:spPr>
          <a:xfrm>
            <a:off x="3850282" y="4349996"/>
            <a:ext cx="1409700" cy="276999"/>
          </a:xfrm>
          <a:prstGeom prst="rect">
            <a:avLst/>
          </a:prstGeom>
          <a:noFill/>
        </p:spPr>
        <p:txBody>
          <a:bodyPr wrap="square" rtlCol="0">
            <a:spAutoFit/>
          </a:bodyPr>
          <a:lstStyle/>
          <a:p>
            <a:r>
              <a:rPr lang="en-US" sz="1200" dirty="0" smtClean="0"/>
              <a:t>Traditional Libraries</a:t>
            </a:r>
            <a:endParaRPr lang="en-US" sz="1200" dirty="0"/>
          </a:p>
        </p:txBody>
      </p:sp>
      <p:sp>
        <p:nvSpPr>
          <p:cNvPr id="21" name="Rectangle 20"/>
          <p:cNvSpPr/>
          <p:nvPr/>
        </p:nvSpPr>
        <p:spPr>
          <a:xfrm rot="5400000">
            <a:off x="-65804" y="5130154"/>
            <a:ext cx="1388906" cy="276999"/>
          </a:xfrm>
          <a:prstGeom prst="rect">
            <a:avLst/>
          </a:prstGeom>
        </p:spPr>
        <p:txBody>
          <a:bodyPr wrap="none">
            <a:spAutoFit/>
          </a:bodyPr>
          <a:lstStyle/>
          <a:p>
            <a:r>
              <a:rPr lang="en-US" sz="1200" dirty="0" smtClean="0"/>
              <a:t>Digital Repositories</a:t>
            </a:r>
            <a:endParaRPr lang="en-US" sz="1200" dirty="0"/>
          </a:p>
        </p:txBody>
      </p:sp>
      <p:sp>
        <p:nvSpPr>
          <p:cNvPr id="22" name="Rectangle 21"/>
          <p:cNvSpPr/>
          <p:nvPr/>
        </p:nvSpPr>
        <p:spPr>
          <a:xfrm rot="16200000">
            <a:off x="7858996" y="5144307"/>
            <a:ext cx="1388906" cy="276999"/>
          </a:xfrm>
          <a:prstGeom prst="rect">
            <a:avLst/>
          </a:prstGeom>
        </p:spPr>
        <p:txBody>
          <a:bodyPr wrap="none">
            <a:spAutoFit/>
          </a:bodyPr>
          <a:lstStyle/>
          <a:p>
            <a:r>
              <a:rPr lang="en-US" sz="1200" dirty="0" smtClean="0"/>
              <a:t>Digital Repositories</a:t>
            </a:r>
            <a:endParaRPr lang="en-US" sz="1200" dirty="0"/>
          </a:p>
        </p:txBody>
      </p:sp>
      <p:sp>
        <p:nvSpPr>
          <p:cNvPr id="23" name="Rectangle 22"/>
          <p:cNvSpPr/>
          <p:nvPr/>
        </p:nvSpPr>
        <p:spPr>
          <a:xfrm rot="5400000">
            <a:off x="772396" y="5080168"/>
            <a:ext cx="1388906" cy="276999"/>
          </a:xfrm>
          <a:prstGeom prst="rect">
            <a:avLst/>
          </a:prstGeom>
        </p:spPr>
        <p:txBody>
          <a:bodyPr wrap="none">
            <a:spAutoFit/>
          </a:bodyPr>
          <a:lstStyle/>
          <a:p>
            <a:r>
              <a:rPr lang="en-US" sz="1200" dirty="0" smtClean="0"/>
              <a:t>Digital Repositories</a:t>
            </a:r>
            <a:endParaRPr lang="en-US" sz="1200" dirty="0"/>
          </a:p>
        </p:txBody>
      </p:sp>
      <p:sp>
        <p:nvSpPr>
          <p:cNvPr id="24" name="Rectangle 23"/>
          <p:cNvSpPr/>
          <p:nvPr/>
        </p:nvSpPr>
        <p:spPr>
          <a:xfrm rot="16200000">
            <a:off x="6715999" y="5111303"/>
            <a:ext cx="1388906" cy="276999"/>
          </a:xfrm>
          <a:prstGeom prst="rect">
            <a:avLst/>
          </a:prstGeom>
        </p:spPr>
        <p:txBody>
          <a:bodyPr wrap="none">
            <a:spAutoFit/>
          </a:bodyPr>
          <a:lstStyle/>
          <a:p>
            <a:r>
              <a:rPr lang="en-US" sz="1200" dirty="0" smtClean="0"/>
              <a:t>Digital Repositories</a:t>
            </a:r>
            <a:endParaRPr lang="en-US" sz="1200" dirty="0"/>
          </a:p>
        </p:txBody>
      </p:sp>
      <p:sp>
        <p:nvSpPr>
          <p:cNvPr id="25" name="TextBox 24"/>
          <p:cNvSpPr txBox="1"/>
          <p:nvPr/>
        </p:nvSpPr>
        <p:spPr>
          <a:xfrm>
            <a:off x="3060700" y="6050688"/>
            <a:ext cx="3220651" cy="307777"/>
          </a:xfrm>
          <a:prstGeom prst="rect">
            <a:avLst/>
          </a:prstGeom>
          <a:noFill/>
        </p:spPr>
        <p:txBody>
          <a:bodyPr wrap="square" rtlCol="0">
            <a:spAutoFit/>
          </a:bodyPr>
          <a:lstStyle/>
          <a:p>
            <a:r>
              <a:rPr lang="en-US" sz="1400" b="1" dirty="0" smtClean="0"/>
              <a:t>Shared Interests: Collective Collections</a:t>
            </a:r>
            <a:endParaRPr lang="en-US" sz="1400" b="1" dirty="0"/>
          </a:p>
        </p:txBody>
      </p:sp>
      <p:sp>
        <p:nvSpPr>
          <p:cNvPr id="19" name="Rectangle 18"/>
          <p:cNvSpPr/>
          <p:nvPr/>
        </p:nvSpPr>
        <p:spPr>
          <a:xfrm>
            <a:off x="59762" y="6079067"/>
            <a:ext cx="1905000" cy="307777"/>
          </a:xfrm>
          <a:prstGeom prst="rect">
            <a:avLst/>
          </a:prstGeom>
        </p:spPr>
        <p:txBody>
          <a:bodyPr wrap="square">
            <a:spAutoFit/>
          </a:bodyPr>
          <a:lstStyle/>
          <a:p>
            <a:pPr algn="ctr" eaLnBrk="0" hangingPunct="0"/>
            <a:r>
              <a:rPr lang="en-US" sz="1400" b="1" dirty="0"/>
              <a:t>Niche Interests</a:t>
            </a:r>
          </a:p>
        </p:txBody>
      </p:sp>
      <p:sp>
        <p:nvSpPr>
          <p:cNvPr id="20" name="Rectangle 19"/>
          <p:cNvSpPr/>
          <p:nvPr/>
        </p:nvSpPr>
        <p:spPr>
          <a:xfrm>
            <a:off x="7689683" y="6079066"/>
            <a:ext cx="1298945" cy="307777"/>
          </a:xfrm>
          <a:prstGeom prst="rect">
            <a:avLst/>
          </a:prstGeom>
        </p:spPr>
        <p:txBody>
          <a:bodyPr wrap="none">
            <a:spAutoFit/>
          </a:bodyPr>
          <a:lstStyle/>
          <a:p>
            <a:pPr algn="ctr" eaLnBrk="0" hangingPunct="0"/>
            <a:r>
              <a:rPr lang="en-US" sz="1400" b="1" dirty="0"/>
              <a:t>Niche Interests</a:t>
            </a:r>
          </a:p>
        </p:txBody>
      </p:sp>
      <p:pic>
        <p:nvPicPr>
          <p:cNvPr id="28"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99581" y="3482117"/>
            <a:ext cx="1035408" cy="776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a:xfrm>
            <a:off x="59762" y="304800"/>
            <a:ext cx="9008038" cy="830997"/>
          </a:xfrm>
          <a:prstGeom prst="rect">
            <a:avLst/>
          </a:prstGeom>
        </p:spPr>
        <p:txBody>
          <a:bodyPr wrap="square">
            <a:spAutoFit/>
          </a:bodyPr>
          <a:lstStyle/>
          <a:p>
            <a:pPr algn="ctr"/>
            <a:r>
              <a:rPr lang="en-US" sz="2400" b="1" dirty="0" smtClean="0">
                <a:solidFill>
                  <a:srgbClr val="FFFF00"/>
                </a:solidFill>
                <a:effectLst>
                  <a:outerShdw blurRad="38100" dist="38100" dir="2700000" algn="tl">
                    <a:srgbClr val="000000">
                      <a:alpha val="43137"/>
                    </a:srgbClr>
                  </a:outerShdw>
                </a:effectLst>
                <a:latin typeface="+mj-lt"/>
              </a:rPr>
              <a:t>Digital Repositories Emerged as the Web “Flattened” the Bell </a:t>
            </a:r>
          </a:p>
          <a:p>
            <a:pPr algn="ctr"/>
            <a:r>
              <a:rPr lang="en-US" sz="2400" b="1" dirty="0" smtClean="0">
                <a:solidFill>
                  <a:srgbClr val="FFFF00"/>
                </a:solidFill>
                <a:effectLst>
                  <a:outerShdw blurRad="38100" dist="38100" dir="2700000" algn="tl">
                    <a:srgbClr val="000000">
                      <a:alpha val="43137"/>
                    </a:srgbClr>
                  </a:outerShdw>
                </a:effectLst>
                <a:latin typeface="+mj-lt"/>
              </a:rPr>
              <a:t>Curve and Adopted Chris Anderson’s “Long Tail” Perspective</a:t>
            </a:r>
            <a:endParaRPr lang="en-US" sz="2400" b="1" dirty="0">
              <a:solidFill>
                <a:srgbClr val="FFFF00"/>
              </a:solidFill>
              <a:effectLst>
                <a:outerShdw blurRad="38100" dist="38100" dir="2700000" algn="tl">
                  <a:srgbClr val="000000">
                    <a:alpha val="43137"/>
                  </a:srgbClr>
                </a:outerShdw>
              </a:effectLst>
              <a:latin typeface="+mj-lt"/>
            </a:endParaRPr>
          </a:p>
        </p:txBody>
      </p:sp>
      <p:sp>
        <p:nvSpPr>
          <p:cNvPr id="31" name="Rectangle 30"/>
          <p:cNvSpPr/>
          <p:nvPr/>
        </p:nvSpPr>
        <p:spPr>
          <a:xfrm>
            <a:off x="45766" y="6477000"/>
            <a:ext cx="9144000" cy="215444"/>
          </a:xfrm>
          <a:prstGeom prst="rect">
            <a:avLst/>
          </a:prstGeom>
        </p:spPr>
        <p:txBody>
          <a:bodyPr wrap="square">
            <a:spAutoFit/>
          </a:bodyPr>
          <a:lstStyle/>
          <a:p>
            <a:pPr>
              <a:spcBef>
                <a:spcPct val="50000"/>
              </a:spcBef>
            </a:pPr>
            <a:r>
              <a:rPr lang="en-US" sz="800" dirty="0">
                <a:solidFill>
                  <a:schemeClr val="bg1"/>
                </a:solidFill>
                <a:latin typeface="Calibri" pitchFamily="34" charset="0"/>
              </a:rPr>
              <a:t>“The Long Tail” by Chris Anderson in </a:t>
            </a:r>
            <a:r>
              <a:rPr lang="en-US" sz="800" i="1" u="sng" dirty="0">
                <a:solidFill>
                  <a:schemeClr val="bg1"/>
                </a:solidFill>
                <a:latin typeface="Calibri" pitchFamily="34" charset="0"/>
              </a:rPr>
              <a:t>Wired</a:t>
            </a:r>
            <a:r>
              <a:rPr lang="en-US" sz="800" i="1" dirty="0">
                <a:solidFill>
                  <a:schemeClr val="bg1"/>
                </a:solidFill>
                <a:latin typeface="Calibri" pitchFamily="34" charset="0"/>
              </a:rPr>
              <a:t> </a:t>
            </a:r>
            <a:r>
              <a:rPr lang="en-US" sz="800" dirty="0">
                <a:solidFill>
                  <a:schemeClr val="bg1"/>
                </a:solidFill>
                <a:latin typeface="Calibri" pitchFamily="34" charset="0"/>
              </a:rPr>
              <a:t>(October, 2004) &amp; his book: </a:t>
            </a:r>
            <a:r>
              <a:rPr lang="en-US" sz="800" i="1" dirty="0">
                <a:solidFill>
                  <a:schemeClr val="bg1"/>
                </a:solidFill>
                <a:latin typeface="Calibri" pitchFamily="34" charset="0"/>
              </a:rPr>
              <a:t>The Long Tail: Why the Future of Business is Selling More of Less</a:t>
            </a:r>
            <a:r>
              <a:rPr lang="en-US" sz="800" dirty="0">
                <a:solidFill>
                  <a:schemeClr val="bg1"/>
                </a:solidFill>
                <a:latin typeface="Calibri" pitchFamily="34" charset="0"/>
              </a:rPr>
              <a:t>. New York: Hyperion, 2006 and its Revised and Updated Edition, 2008.</a:t>
            </a:r>
          </a:p>
        </p:txBody>
      </p:sp>
    </p:spTree>
    <p:extLst>
      <p:ext uri="{BB962C8B-B14F-4D97-AF65-F5344CB8AC3E}">
        <p14:creationId xmlns:p14="http://schemas.microsoft.com/office/powerpoint/2010/main" val="4040325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3" name="Picture 3" descr="cylinder">
            <a:hlinkClick r:id="rId4"/>
          </p:cNvPr>
          <p:cNvPicPr>
            <a:picLocks noChangeAspect="1" noChangeArrowheads="1"/>
          </p:cNvPicPr>
          <p:nvPr/>
        </p:nvPicPr>
        <p:blipFill>
          <a:blip r:embed="rId5" cstate="print"/>
          <a:srcRect/>
          <a:stretch>
            <a:fillRect/>
          </a:stretch>
        </p:blipFill>
        <p:spPr bwMode="auto">
          <a:xfrm>
            <a:off x="5486400" y="3200400"/>
            <a:ext cx="1828800" cy="1816100"/>
          </a:xfrm>
          <a:prstGeom prst="rect">
            <a:avLst/>
          </a:prstGeom>
          <a:noFill/>
          <a:ln w="9525">
            <a:noFill/>
            <a:miter lim="800000"/>
            <a:headEnd/>
            <a:tailEnd/>
          </a:ln>
        </p:spPr>
      </p:pic>
      <p:pic>
        <p:nvPicPr>
          <p:cNvPr id="28684" name="Picture 4" descr="cylinder">
            <a:hlinkClick r:id="rId4"/>
          </p:cNvPr>
          <p:cNvPicPr>
            <a:picLocks noChangeAspect="1" noChangeArrowheads="1"/>
          </p:cNvPicPr>
          <p:nvPr/>
        </p:nvPicPr>
        <p:blipFill>
          <a:blip r:embed="rId5" cstate="print"/>
          <a:srcRect/>
          <a:stretch>
            <a:fillRect/>
          </a:stretch>
        </p:blipFill>
        <p:spPr bwMode="auto">
          <a:xfrm>
            <a:off x="1828800" y="3276600"/>
            <a:ext cx="1905000" cy="1892300"/>
          </a:xfrm>
          <a:prstGeom prst="rect">
            <a:avLst/>
          </a:prstGeom>
          <a:noFill/>
          <a:ln w="9525">
            <a:noFill/>
            <a:miter lim="800000"/>
            <a:headEnd/>
            <a:tailEnd/>
          </a:ln>
        </p:spPr>
      </p:pic>
      <p:pic>
        <p:nvPicPr>
          <p:cNvPr id="28685" name="Picture 5" descr="cylinder">
            <a:hlinkClick r:id="rId4"/>
          </p:cNvPr>
          <p:cNvPicPr>
            <a:picLocks noChangeAspect="1" noChangeArrowheads="1"/>
          </p:cNvPicPr>
          <p:nvPr/>
        </p:nvPicPr>
        <p:blipFill>
          <a:blip r:embed="rId5" cstate="print"/>
          <a:srcRect/>
          <a:stretch>
            <a:fillRect/>
          </a:stretch>
        </p:blipFill>
        <p:spPr bwMode="auto">
          <a:xfrm>
            <a:off x="3657600" y="3276600"/>
            <a:ext cx="1905000" cy="1892300"/>
          </a:xfrm>
          <a:prstGeom prst="rect">
            <a:avLst/>
          </a:prstGeom>
          <a:noFill/>
          <a:ln w="9525">
            <a:noFill/>
            <a:miter lim="800000"/>
            <a:headEnd/>
            <a:tailEnd/>
          </a:ln>
        </p:spPr>
      </p:pic>
      <p:pic>
        <p:nvPicPr>
          <p:cNvPr id="28686" name="Picture 6" descr="cylinder">
            <a:hlinkClick r:id="rId4"/>
          </p:cNvPr>
          <p:cNvPicPr>
            <a:picLocks noChangeAspect="1" noChangeArrowheads="1"/>
          </p:cNvPicPr>
          <p:nvPr/>
        </p:nvPicPr>
        <p:blipFill>
          <a:blip r:embed="rId5" cstate="print"/>
          <a:srcRect/>
          <a:stretch>
            <a:fillRect/>
          </a:stretch>
        </p:blipFill>
        <p:spPr bwMode="auto">
          <a:xfrm>
            <a:off x="7315200" y="3200400"/>
            <a:ext cx="1828800" cy="1817688"/>
          </a:xfrm>
          <a:prstGeom prst="rect">
            <a:avLst/>
          </a:prstGeom>
          <a:noFill/>
          <a:ln w="9525">
            <a:noFill/>
            <a:miter lim="800000"/>
            <a:headEnd/>
            <a:tailEnd/>
          </a:ln>
        </p:spPr>
      </p:pic>
      <p:sp>
        <p:nvSpPr>
          <p:cNvPr id="28687" name="Text Box 7"/>
          <p:cNvSpPr txBox="1">
            <a:spLocks noChangeArrowheads="1"/>
          </p:cNvSpPr>
          <p:nvPr/>
        </p:nvSpPr>
        <p:spPr bwMode="auto">
          <a:xfrm>
            <a:off x="3810000" y="3962400"/>
            <a:ext cx="1676400" cy="779463"/>
          </a:xfrm>
          <a:prstGeom prst="rect">
            <a:avLst/>
          </a:prstGeom>
          <a:noFill/>
          <a:ln w="9525">
            <a:noFill/>
            <a:miter lim="800000"/>
            <a:headEnd/>
            <a:tailEnd/>
          </a:ln>
        </p:spPr>
        <p:txBody>
          <a:bodyPr>
            <a:spAutoFit/>
          </a:bodyPr>
          <a:lstStyle/>
          <a:p>
            <a:pPr>
              <a:spcBef>
                <a:spcPct val="50000"/>
              </a:spcBef>
            </a:pPr>
            <a:r>
              <a:rPr lang="en-US" b="1" dirty="0"/>
              <a:t>Innovative’s</a:t>
            </a:r>
          </a:p>
          <a:p>
            <a:pPr>
              <a:spcBef>
                <a:spcPct val="50000"/>
              </a:spcBef>
            </a:pPr>
            <a:r>
              <a:rPr lang="en-US" b="1" dirty="0"/>
              <a:t>Content Pro</a:t>
            </a:r>
          </a:p>
        </p:txBody>
      </p:sp>
      <p:sp>
        <p:nvSpPr>
          <p:cNvPr id="28688" name="Text Box 8"/>
          <p:cNvSpPr txBox="1">
            <a:spLocks noChangeArrowheads="1"/>
          </p:cNvSpPr>
          <p:nvPr/>
        </p:nvSpPr>
        <p:spPr bwMode="auto">
          <a:xfrm>
            <a:off x="1981200" y="3962400"/>
            <a:ext cx="1752600" cy="779463"/>
          </a:xfrm>
          <a:prstGeom prst="rect">
            <a:avLst/>
          </a:prstGeom>
          <a:noFill/>
          <a:ln w="9525">
            <a:noFill/>
            <a:miter lim="800000"/>
            <a:headEnd/>
            <a:tailEnd/>
          </a:ln>
        </p:spPr>
        <p:txBody>
          <a:bodyPr>
            <a:spAutoFit/>
          </a:bodyPr>
          <a:lstStyle/>
          <a:p>
            <a:pPr>
              <a:spcBef>
                <a:spcPct val="50000"/>
              </a:spcBef>
            </a:pPr>
            <a:r>
              <a:rPr lang="en-US" b="1" dirty="0"/>
              <a:t>OCLC’s</a:t>
            </a:r>
          </a:p>
          <a:p>
            <a:pPr>
              <a:spcBef>
                <a:spcPct val="50000"/>
              </a:spcBef>
            </a:pPr>
            <a:r>
              <a:rPr lang="en-US" b="1" dirty="0"/>
              <a:t>CONTENTdm</a:t>
            </a:r>
            <a:endParaRPr lang="en-US" dirty="0"/>
          </a:p>
        </p:txBody>
      </p:sp>
      <p:sp>
        <p:nvSpPr>
          <p:cNvPr id="28689" name="Text Box 9"/>
          <p:cNvSpPr txBox="1">
            <a:spLocks noChangeArrowheads="1"/>
          </p:cNvSpPr>
          <p:nvPr/>
        </p:nvSpPr>
        <p:spPr bwMode="auto">
          <a:xfrm>
            <a:off x="7527925" y="4379913"/>
            <a:ext cx="1006475" cy="366712"/>
          </a:xfrm>
          <a:prstGeom prst="rect">
            <a:avLst/>
          </a:prstGeom>
          <a:noFill/>
          <a:ln w="9525">
            <a:noFill/>
            <a:miter lim="800000"/>
            <a:headEnd/>
            <a:tailEnd/>
          </a:ln>
        </p:spPr>
        <p:txBody>
          <a:bodyPr>
            <a:spAutoFit/>
          </a:bodyPr>
          <a:lstStyle/>
          <a:p>
            <a:endParaRPr lang="en-US" dirty="0"/>
          </a:p>
        </p:txBody>
      </p:sp>
      <p:pic>
        <p:nvPicPr>
          <p:cNvPr id="28695" name="Picture 15" descr="encore">
            <a:hlinkClick r:id="rId6"/>
          </p:cNvPr>
          <p:cNvPicPr>
            <a:picLocks noChangeAspect="1" noChangeArrowheads="1"/>
          </p:cNvPicPr>
          <p:nvPr/>
        </p:nvPicPr>
        <p:blipFill>
          <a:blip r:embed="rId7" cstate="print"/>
          <a:srcRect/>
          <a:stretch>
            <a:fillRect/>
          </a:stretch>
        </p:blipFill>
        <p:spPr bwMode="auto">
          <a:xfrm>
            <a:off x="3810000" y="2365374"/>
            <a:ext cx="1181100" cy="790575"/>
          </a:xfrm>
          <a:prstGeom prst="rect">
            <a:avLst/>
          </a:prstGeom>
          <a:noFill/>
          <a:ln w="9525">
            <a:noFill/>
            <a:miter lim="800000"/>
            <a:headEnd/>
            <a:tailEnd/>
          </a:ln>
        </p:spPr>
      </p:pic>
      <p:sp>
        <p:nvSpPr>
          <p:cNvPr id="28697" name="Line 17"/>
          <p:cNvSpPr>
            <a:spLocks noChangeShapeType="1"/>
          </p:cNvSpPr>
          <p:nvPr/>
        </p:nvSpPr>
        <p:spPr bwMode="auto">
          <a:xfrm>
            <a:off x="2514600" y="3124200"/>
            <a:ext cx="152400" cy="522514"/>
          </a:xfrm>
          <a:prstGeom prst="line">
            <a:avLst/>
          </a:prstGeom>
          <a:noFill/>
          <a:ln w="9525">
            <a:solidFill>
              <a:schemeClr val="tx1"/>
            </a:solidFill>
            <a:round/>
            <a:headEnd/>
            <a:tailEnd type="triangle" w="med" len="med"/>
          </a:ln>
        </p:spPr>
        <p:txBody>
          <a:bodyPr/>
          <a:lstStyle/>
          <a:p>
            <a:endParaRPr lang="en-US" dirty="0"/>
          </a:p>
        </p:txBody>
      </p:sp>
      <p:sp>
        <p:nvSpPr>
          <p:cNvPr id="28699" name="Line 19"/>
          <p:cNvSpPr>
            <a:spLocks noChangeShapeType="1"/>
          </p:cNvSpPr>
          <p:nvPr/>
        </p:nvSpPr>
        <p:spPr bwMode="auto">
          <a:xfrm flipH="1">
            <a:off x="6400800" y="3017836"/>
            <a:ext cx="228600" cy="411163"/>
          </a:xfrm>
          <a:prstGeom prst="line">
            <a:avLst/>
          </a:prstGeom>
          <a:noFill/>
          <a:ln w="9525">
            <a:solidFill>
              <a:schemeClr val="tx1"/>
            </a:solidFill>
            <a:round/>
            <a:headEnd/>
            <a:tailEnd type="triangle" w="med" len="med"/>
          </a:ln>
        </p:spPr>
        <p:txBody>
          <a:bodyPr/>
          <a:lstStyle/>
          <a:p>
            <a:endParaRPr lang="en-US" dirty="0"/>
          </a:p>
        </p:txBody>
      </p:sp>
      <p:sp>
        <p:nvSpPr>
          <p:cNvPr id="28700" name="Line 20"/>
          <p:cNvSpPr>
            <a:spLocks noChangeShapeType="1"/>
          </p:cNvSpPr>
          <p:nvPr/>
        </p:nvSpPr>
        <p:spPr bwMode="auto">
          <a:xfrm>
            <a:off x="8153400" y="3017836"/>
            <a:ext cx="381000" cy="563563"/>
          </a:xfrm>
          <a:prstGeom prst="line">
            <a:avLst/>
          </a:prstGeom>
          <a:noFill/>
          <a:ln w="9525">
            <a:solidFill>
              <a:schemeClr val="tx1"/>
            </a:solidFill>
            <a:round/>
            <a:headEnd/>
            <a:tailEnd type="triangle" w="med" len="med"/>
          </a:ln>
        </p:spPr>
        <p:txBody>
          <a:bodyPr/>
          <a:lstStyle/>
          <a:p>
            <a:endParaRPr lang="en-US" dirty="0"/>
          </a:p>
        </p:txBody>
      </p:sp>
      <p:pic>
        <p:nvPicPr>
          <p:cNvPr id="28703" name="Picture 23" descr="EPrints">
            <a:hlinkClick r:id="rId8"/>
          </p:cNvPr>
          <p:cNvPicPr>
            <a:picLocks noChangeAspect="1" noChangeArrowheads="1"/>
          </p:cNvPicPr>
          <p:nvPr/>
        </p:nvPicPr>
        <p:blipFill>
          <a:blip r:embed="rId9" cstate="print"/>
          <a:srcRect/>
          <a:stretch>
            <a:fillRect/>
          </a:stretch>
        </p:blipFill>
        <p:spPr bwMode="auto">
          <a:xfrm>
            <a:off x="7543800" y="3962400"/>
            <a:ext cx="1390650" cy="514350"/>
          </a:xfrm>
          <a:prstGeom prst="rect">
            <a:avLst/>
          </a:prstGeom>
          <a:noFill/>
          <a:ln w="9525">
            <a:noFill/>
            <a:miter lim="800000"/>
            <a:headEnd/>
            <a:tailEnd/>
          </a:ln>
        </p:spPr>
      </p:pic>
      <p:pic>
        <p:nvPicPr>
          <p:cNvPr id="28704" name="Picture 24" descr="MetaLib"/>
          <p:cNvPicPr>
            <a:picLocks noChangeAspect="1" noChangeArrowheads="1"/>
          </p:cNvPicPr>
          <p:nvPr/>
        </p:nvPicPr>
        <p:blipFill>
          <a:blip r:embed="rId10" cstate="print"/>
          <a:srcRect/>
          <a:stretch>
            <a:fillRect/>
          </a:stretch>
        </p:blipFill>
        <p:spPr bwMode="auto">
          <a:xfrm>
            <a:off x="304800" y="2819400"/>
            <a:ext cx="1752600" cy="396875"/>
          </a:xfrm>
          <a:prstGeom prst="rect">
            <a:avLst/>
          </a:prstGeom>
          <a:noFill/>
          <a:ln w="9525">
            <a:noFill/>
            <a:miter lim="800000"/>
            <a:headEnd/>
            <a:tailEnd/>
          </a:ln>
        </p:spPr>
      </p:pic>
      <p:pic>
        <p:nvPicPr>
          <p:cNvPr id="28709" name="Picture 29" descr="cylinder">
            <a:hlinkClick r:id="rId4"/>
          </p:cNvPr>
          <p:cNvPicPr>
            <a:picLocks noChangeAspect="1" noChangeArrowheads="1"/>
          </p:cNvPicPr>
          <p:nvPr/>
        </p:nvPicPr>
        <p:blipFill>
          <a:blip r:embed="rId5" cstate="print"/>
          <a:srcRect/>
          <a:stretch>
            <a:fillRect/>
          </a:stretch>
        </p:blipFill>
        <p:spPr bwMode="auto">
          <a:xfrm>
            <a:off x="0" y="3200400"/>
            <a:ext cx="1952625" cy="1938338"/>
          </a:xfrm>
          <a:prstGeom prst="rect">
            <a:avLst/>
          </a:prstGeom>
          <a:noFill/>
          <a:ln w="9525">
            <a:noFill/>
            <a:miter lim="800000"/>
            <a:headEnd/>
            <a:tailEnd/>
          </a:ln>
        </p:spPr>
      </p:pic>
      <p:graphicFrame>
        <p:nvGraphicFramePr>
          <p:cNvPr id="28674" name="Object 2"/>
          <p:cNvGraphicFramePr>
            <a:graphicFrameLocks noChangeAspect="1"/>
          </p:cNvGraphicFramePr>
          <p:nvPr>
            <p:extLst>
              <p:ext uri="{D42A27DB-BD31-4B8C-83A1-F6EECF244321}">
                <p14:modId xmlns:p14="http://schemas.microsoft.com/office/powerpoint/2010/main" val="2304519032"/>
              </p:ext>
            </p:extLst>
          </p:nvPr>
        </p:nvGraphicFramePr>
        <p:xfrm>
          <a:off x="5747657" y="2351087"/>
          <a:ext cx="1524000" cy="666750"/>
        </p:xfrm>
        <a:graphic>
          <a:graphicData uri="http://schemas.openxmlformats.org/presentationml/2006/ole">
            <mc:AlternateContent xmlns:mc="http://schemas.openxmlformats.org/markup-compatibility/2006">
              <mc:Choice xmlns:v="urn:schemas-microsoft-com:vml" Requires="v">
                <p:oleObj spid="_x0000_s3130" name="Photo Editor Photo" r:id="rId11" imgW="1905266" imgH="1104762" progId="">
                  <p:embed/>
                </p:oleObj>
              </mc:Choice>
              <mc:Fallback>
                <p:oleObj name="Photo Editor Photo" r:id="rId11" imgW="1905266" imgH="1104762" progId="">
                  <p:embed/>
                  <p:pic>
                    <p:nvPicPr>
                      <p:cNvPr id="0" name="Picture 4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47657" y="2351087"/>
                        <a:ext cx="1524000"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716" name="Line 37"/>
          <p:cNvSpPr>
            <a:spLocks noChangeShapeType="1"/>
          </p:cNvSpPr>
          <p:nvPr/>
        </p:nvSpPr>
        <p:spPr bwMode="auto">
          <a:xfrm>
            <a:off x="914400" y="3124200"/>
            <a:ext cx="0" cy="381000"/>
          </a:xfrm>
          <a:prstGeom prst="line">
            <a:avLst/>
          </a:prstGeom>
          <a:noFill/>
          <a:ln w="9525">
            <a:solidFill>
              <a:schemeClr val="tx1"/>
            </a:solidFill>
            <a:round/>
            <a:headEnd type="triangle" w="med" len="med"/>
            <a:tailEnd type="triangle" w="med" len="med"/>
          </a:ln>
        </p:spPr>
        <p:txBody>
          <a:bodyPr/>
          <a:lstStyle/>
          <a:p>
            <a:endParaRPr lang="en-US" dirty="0"/>
          </a:p>
        </p:txBody>
      </p:sp>
      <p:pic>
        <p:nvPicPr>
          <p:cNvPr id="28717" name="Picture 38" descr="logo_Aleph"/>
          <p:cNvPicPr>
            <a:picLocks noChangeAspect="1" noChangeArrowheads="1"/>
          </p:cNvPicPr>
          <p:nvPr/>
        </p:nvPicPr>
        <p:blipFill>
          <a:blip r:embed="rId13" cstate="print"/>
          <a:srcRect/>
          <a:stretch>
            <a:fillRect/>
          </a:stretch>
        </p:blipFill>
        <p:spPr bwMode="auto">
          <a:xfrm>
            <a:off x="457200" y="2438400"/>
            <a:ext cx="1524000" cy="369888"/>
          </a:xfrm>
          <a:prstGeom prst="rect">
            <a:avLst/>
          </a:prstGeom>
          <a:noFill/>
          <a:ln w="9525">
            <a:noFill/>
            <a:miter lim="800000"/>
            <a:headEnd/>
            <a:tailEnd/>
          </a:ln>
        </p:spPr>
      </p:pic>
      <p:sp>
        <p:nvSpPr>
          <p:cNvPr id="47" name="Line 18"/>
          <p:cNvSpPr>
            <a:spLocks noChangeShapeType="1"/>
          </p:cNvSpPr>
          <p:nvPr/>
        </p:nvSpPr>
        <p:spPr bwMode="auto">
          <a:xfrm>
            <a:off x="4381500" y="3124200"/>
            <a:ext cx="533400" cy="457200"/>
          </a:xfrm>
          <a:prstGeom prst="line">
            <a:avLst/>
          </a:prstGeom>
          <a:noFill/>
          <a:ln w="9525">
            <a:solidFill>
              <a:schemeClr val="tx1"/>
            </a:solidFill>
            <a:round/>
            <a:headEnd/>
            <a:tailEnd type="triangle" w="med" len="med"/>
          </a:ln>
        </p:spPr>
        <p:txBody>
          <a:bodyPr/>
          <a:lstStyle/>
          <a:p>
            <a:endParaRPr lang="en-US" dirty="0"/>
          </a:p>
        </p:txBody>
      </p:sp>
      <p:pic>
        <p:nvPicPr>
          <p:cNvPr id="49" name="Picture 31"/>
          <p:cNvPicPr>
            <a:picLocks noChangeAspect="1" noChangeArrowheads="1"/>
          </p:cNvPicPr>
          <p:nvPr/>
        </p:nvPicPr>
        <p:blipFill>
          <a:blip r:embed="rId14" cstate="print"/>
          <a:srcRect l="28439" t="26657" r="27014" b="30579"/>
          <a:stretch>
            <a:fillRect/>
          </a:stretch>
        </p:blipFill>
        <p:spPr bwMode="auto">
          <a:xfrm>
            <a:off x="5867400" y="3733800"/>
            <a:ext cx="1066800" cy="1024965"/>
          </a:xfrm>
          <a:prstGeom prst="rect">
            <a:avLst/>
          </a:prstGeom>
          <a:noFill/>
          <a:ln w="9525">
            <a:noFill/>
            <a:miter lim="800000"/>
            <a:headEnd/>
            <a:tailEnd/>
          </a:ln>
        </p:spPr>
      </p:pic>
      <p:sp>
        <p:nvSpPr>
          <p:cNvPr id="51" name="Text Box 22"/>
          <p:cNvSpPr txBox="1">
            <a:spLocks noChangeArrowheads="1"/>
          </p:cNvSpPr>
          <p:nvPr/>
        </p:nvSpPr>
        <p:spPr bwMode="auto">
          <a:xfrm>
            <a:off x="304800" y="3733800"/>
            <a:ext cx="1295400" cy="1200329"/>
          </a:xfrm>
          <a:prstGeom prst="rect">
            <a:avLst/>
          </a:prstGeom>
          <a:noFill/>
          <a:ln w="9525">
            <a:noFill/>
            <a:miter lim="800000"/>
            <a:headEnd/>
            <a:tailEnd/>
          </a:ln>
        </p:spPr>
        <p:txBody>
          <a:bodyPr wrap="square">
            <a:spAutoFit/>
          </a:bodyPr>
          <a:lstStyle/>
          <a:p>
            <a:pPr>
              <a:spcBef>
                <a:spcPct val="50000"/>
              </a:spcBef>
            </a:pPr>
            <a:r>
              <a:rPr lang="en-US" b="1" dirty="0"/>
              <a:t>Licensed </a:t>
            </a:r>
            <a:endParaRPr lang="en-US" b="1" dirty="0" smtClean="0"/>
          </a:p>
          <a:p>
            <a:pPr>
              <a:spcBef>
                <a:spcPct val="50000"/>
              </a:spcBef>
            </a:pPr>
            <a:r>
              <a:rPr lang="en-US" b="1" dirty="0" smtClean="0"/>
              <a:t>commercial </a:t>
            </a:r>
            <a:endParaRPr lang="en-US" b="1" dirty="0"/>
          </a:p>
          <a:p>
            <a:pPr>
              <a:spcBef>
                <a:spcPct val="50000"/>
              </a:spcBef>
            </a:pPr>
            <a:r>
              <a:rPr lang="en-US" b="1" dirty="0"/>
              <a:t>e-resources</a:t>
            </a:r>
          </a:p>
        </p:txBody>
      </p:sp>
      <p:pic>
        <p:nvPicPr>
          <p:cNvPr id="40" name="Picture 2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57400" y="2184399"/>
            <a:ext cx="12954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p:cNvPicPr/>
          <p:nvPr/>
        </p:nvPicPr>
        <p:blipFill>
          <a:blip r:embed="rId16" cstate="print"/>
          <a:stretch>
            <a:fillRect/>
          </a:stretch>
        </p:blipFill>
        <p:spPr>
          <a:xfrm>
            <a:off x="7511143" y="2336253"/>
            <a:ext cx="1158875" cy="724535"/>
          </a:xfrm>
          <a:prstGeom prst="rect">
            <a:avLst/>
          </a:prstGeom>
        </p:spPr>
      </p:pic>
      <p:sp>
        <p:nvSpPr>
          <p:cNvPr id="2" name="Rectangle 1"/>
          <p:cNvSpPr/>
          <p:nvPr/>
        </p:nvSpPr>
        <p:spPr>
          <a:xfrm>
            <a:off x="304800" y="5257800"/>
            <a:ext cx="8382000" cy="738664"/>
          </a:xfrm>
          <a:prstGeom prst="rect">
            <a:avLst/>
          </a:prstGeom>
        </p:spPr>
        <p:txBody>
          <a:bodyPr wrap="square">
            <a:spAutoFit/>
          </a:bodyPr>
          <a:lstStyle/>
          <a:p>
            <a:r>
              <a:rPr lang="en-US" sz="1400" dirty="0"/>
              <a:t>We became opportunistic, both in terms of our rush to digitize and our experimentation with OCLC’s CONTENTdm</a:t>
            </a:r>
            <a:r>
              <a:rPr lang="en-US" sz="1400" baseline="30000" dirty="0"/>
              <a:t>®</a:t>
            </a:r>
            <a:r>
              <a:rPr lang="en-US" sz="1400" dirty="0"/>
              <a:t>, SUNY’s Dspace,               , </a:t>
            </a:r>
            <a:r>
              <a:rPr lang="en-US" sz="1400" dirty="0" smtClean="0"/>
              <a:t> and </a:t>
            </a:r>
            <a:r>
              <a:rPr lang="en-US" sz="1400" dirty="0"/>
              <a:t>even as a development partner for Innovative Interface’s Content Pro</a:t>
            </a:r>
            <a:r>
              <a:rPr lang="en-US" sz="1400" dirty="0" smtClean="0"/>
              <a:t>.  However,  like our national peers, we overlooked cross-collection searchability and long-term preservation.</a:t>
            </a:r>
            <a:endParaRPr lang="en-US" sz="1400" dirty="0"/>
          </a:p>
        </p:txBody>
      </p:sp>
      <p:pic>
        <p:nvPicPr>
          <p:cNvPr id="27"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67000" y="5562600"/>
            <a:ext cx="494098"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76200" y="304800"/>
            <a:ext cx="8991600" cy="954107"/>
          </a:xfrm>
          <a:prstGeom prst="rect">
            <a:avLst/>
          </a:prstGeom>
        </p:spPr>
        <p:txBody>
          <a:bodyPr wrap="square">
            <a:spAutoFit/>
          </a:bodyPr>
          <a:lstStyle/>
          <a:p>
            <a:pPr algn="ctr"/>
            <a:r>
              <a:rPr lang="en-US" sz="2800" b="1" dirty="0" smtClean="0">
                <a:solidFill>
                  <a:srgbClr val="FFFF00"/>
                </a:solidFill>
                <a:effectLst>
                  <a:outerShdw blurRad="38100" dist="38100" dir="2700000" algn="tl">
                    <a:srgbClr val="000000">
                      <a:alpha val="43137"/>
                    </a:srgbClr>
                  </a:outerShdw>
                </a:effectLst>
                <a:latin typeface="+mj-lt"/>
              </a:rPr>
              <a:t>Our Rush to Digitize Resulted in Unlinked Digital Collections &amp; Interfaces with No Preservation</a:t>
            </a:r>
            <a:endParaRPr lang="en-US" sz="2800" b="1"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779184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wolf\AppData\Local\Temp\ChartExport-3.png"/>
          <p:cNvPicPr>
            <a:picLocks noChangeAspect="1" noChangeArrowheads="1"/>
          </p:cNvPicPr>
          <p:nvPr>
            <p:custDataLst>
              <p:tags r:id="rId2"/>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828800"/>
            <a:ext cx="5852160" cy="43891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72200" y="1905000"/>
            <a:ext cx="2284459" cy="3970318"/>
          </a:xfrm>
          <a:prstGeom prst="rect">
            <a:avLst/>
          </a:prstGeom>
        </p:spPr>
        <p:txBody>
          <a:bodyPr wrap="square">
            <a:spAutoFit/>
          </a:bodyPr>
          <a:lstStyle/>
          <a:p>
            <a:r>
              <a:rPr lang="en-US" dirty="0" smtClean="0"/>
              <a:t>Asked 308 </a:t>
            </a:r>
            <a:r>
              <a:rPr lang="en-US" dirty="0"/>
              <a:t>individuals who either had an externally sponsored project since 2009 or who had submitted a proposal  during that time </a:t>
            </a:r>
            <a:r>
              <a:rPr lang="en-US" dirty="0" smtClean="0"/>
              <a:t>period to take survey. By June </a:t>
            </a:r>
            <a:r>
              <a:rPr lang="en-US" dirty="0"/>
              <a:t>15, </a:t>
            </a:r>
            <a:r>
              <a:rPr lang="en-US" dirty="0" smtClean="0"/>
              <a:t>2011,  </a:t>
            </a:r>
            <a:r>
              <a:rPr lang="en-US" dirty="0"/>
              <a:t>91 respondents completed </a:t>
            </a:r>
            <a:r>
              <a:rPr lang="en-US" dirty="0" smtClean="0"/>
              <a:t>this Survey. (Conducted by Jim Wolf, retired Director of Academic Computing)</a:t>
            </a:r>
            <a:endParaRPr lang="en-US" dirty="0"/>
          </a:p>
        </p:txBody>
      </p:sp>
      <p:sp>
        <p:nvSpPr>
          <p:cNvPr id="5" name="Rectangle 4"/>
          <p:cNvSpPr/>
          <p:nvPr/>
        </p:nvSpPr>
        <p:spPr>
          <a:xfrm>
            <a:off x="304800" y="152400"/>
            <a:ext cx="8686800" cy="1077218"/>
          </a:xfrm>
          <a:prstGeom prst="rect">
            <a:avLst/>
          </a:prstGeom>
        </p:spPr>
        <p:txBody>
          <a:bodyPr wrap="square">
            <a:spAutoFit/>
          </a:bodyPr>
          <a:lstStyle/>
          <a:p>
            <a:pPr algn="ctr"/>
            <a:r>
              <a:rPr lang="en-US" sz="3200" b="1" dirty="0" smtClean="0">
                <a:solidFill>
                  <a:srgbClr val="FFFF00"/>
                </a:solidFill>
                <a:effectLst>
                  <a:outerShdw blurRad="38100" dist="38100" dir="2700000" algn="tl">
                    <a:srgbClr val="000000">
                      <a:alpha val="43137"/>
                    </a:srgbClr>
                  </a:outerShdw>
                </a:effectLst>
                <a:latin typeface="+mj-lt"/>
              </a:rPr>
              <a:t>Survey of Binghamton University</a:t>
            </a:r>
          </a:p>
          <a:p>
            <a:pPr algn="ctr"/>
            <a:r>
              <a:rPr lang="en-US" sz="3200" b="1" dirty="0" smtClean="0">
                <a:solidFill>
                  <a:srgbClr val="FFFF00"/>
                </a:solidFill>
                <a:effectLst>
                  <a:outerShdw blurRad="38100" dist="38100" dir="2700000" algn="tl">
                    <a:srgbClr val="000000">
                      <a:alpha val="43137"/>
                    </a:srgbClr>
                  </a:outerShdw>
                </a:effectLst>
                <a:latin typeface="+mj-lt"/>
              </a:rPr>
              <a:t>Research Faculty, June 2011</a:t>
            </a:r>
            <a:endParaRPr lang="en-US" sz="3200" b="1" dirty="0">
              <a:solidFill>
                <a:srgbClr val="FFFF00"/>
              </a:solidFill>
              <a:effectLst>
                <a:outerShdw blurRad="38100" dist="38100" dir="2700000" algn="tl">
                  <a:srgbClr val="000000">
                    <a:alpha val="43137"/>
                  </a:srgbClr>
                </a:outerShdw>
              </a:effectLst>
              <a:latin typeface="+mj-lt"/>
            </a:endParaRPr>
          </a:p>
        </p:txBody>
      </p:sp>
    </p:spTree>
    <p:custDataLst>
      <p:tags r:id="rId1"/>
    </p:custDataLst>
    <p:extLst>
      <p:ext uri="{BB962C8B-B14F-4D97-AF65-F5344CB8AC3E}">
        <p14:creationId xmlns:p14="http://schemas.microsoft.com/office/powerpoint/2010/main" val="3592200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wolf\AppData\Local\Temp\ChartExport-4.png"/>
          <p:cNvPicPr>
            <a:picLocks noChangeAspect="1" noChangeArrowheads="1"/>
          </p:cNvPicPr>
          <p:nvPr>
            <p:custDataLst>
              <p:tags r:id="rId2"/>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295400"/>
            <a:ext cx="6705600" cy="4648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381000"/>
            <a:ext cx="8991600" cy="707886"/>
          </a:xfrm>
          <a:prstGeom prst="rect">
            <a:avLst/>
          </a:prstGeom>
        </p:spPr>
        <p:txBody>
          <a:bodyPr wrap="square">
            <a:spAutoFit/>
          </a:bodyPr>
          <a:lstStyle/>
          <a:p>
            <a:pPr algn="ctr"/>
            <a:r>
              <a:rPr lang="en-US" sz="4000" b="1" dirty="0" smtClean="0">
                <a:solidFill>
                  <a:srgbClr val="FFFF00"/>
                </a:solidFill>
                <a:effectLst>
                  <a:outerShdw blurRad="38100" dist="38100" dir="2700000" algn="tl">
                    <a:srgbClr val="000000">
                      <a:alpha val="43137"/>
                    </a:srgbClr>
                  </a:outerShdw>
                </a:effectLst>
                <a:latin typeface="+mj-lt"/>
              </a:rPr>
              <a:t>Where Faculty Keep Their Data</a:t>
            </a:r>
            <a:endParaRPr lang="en-US" sz="4000" b="1" dirty="0">
              <a:solidFill>
                <a:srgbClr val="FFFF00"/>
              </a:solidFill>
              <a:effectLst>
                <a:outerShdw blurRad="38100" dist="38100" dir="2700000" algn="tl">
                  <a:srgbClr val="000000">
                    <a:alpha val="43137"/>
                  </a:srgbClr>
                </a:outerShdw>
              </a:effectLst>
              <a:latin typeface="+mj-lt"/>
            </a:endParaRPr>
          </a:p>
        </p:txBody>
      </p:sp>
    </p:spTree>
    <p:custDataLst>
      <p:tags r:id="rId1"/>
    </p:custDataLst>
    <p:extLst>
      <p:ext uri="{BB962C8B-B14F-4D97-AF65-F5344CB8AC3E}">
        <p14:creationId xmlns:p14="http://schemas.microsoft.com/office/powerpoint/2010/main" val="2905970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custDataLst>
              <p:tags r:id="rId2"/>
            </p:custDataLst>
            <p:extLst>
              <p:ext uri="{D42A27DB-BD31-4B8C-83A1-F6EECF244321}">
                <p14:modId xmlns:p14="http://schemas.microsoft.com/office/powerpoint/2010/main" val="2130679841"/>
              </p:ext>
            </p:extLst>
          </p:nvPr>
        </p:nvGraphicFramePr>
        <p:xfrm>
          <a:off x="0" y="2438400"/>
          <a:ext cx="4517572" cy="3276600"/>
        </p:xfrm>
        <a:graphic>
          <a:graphicData uri="http://schemas.openxmlformats.org/drawingml/2006/chart">
            <c:chart xmlns:c="http://schemas.openxmlformats.org/drawingml/2006/chart" xmlns:r="http://schemas.openxmlformats.org/officeDocument/2006/relationships" r:id="rId8"/>
          </a:graphicData>
        </a:graphic>
      </p:graphicFrame>
      <p:sp>
        <p:nvSpPr>
          <p:cNvPr id="7" name="Text Placeholder 6"/>
          <p:cNvSpPr>
            <a:spLocks noGrp="1"/>
          </p:cNvSpPr>
          <p:nvPr>
            <p:ph type="body" idx="1"/>
            <p:custDataLst>
              <p:tags r:id="rId3"/>
            </p:custDataLst>
          </p:nvPr>
        </p:nvSpPr>
        <p:spPr>
          <a:xfrm>
            <a:off x="381000" y="1752600"/>
            <a:ext cx="3962400" cy="639762"/>
          </a:xfrm>
        </p:spPr>
        <p:txBody>
          <a:bodyPr>
            <a:normAutofit/>
          </a:bodyPr>
          <a:lstStyle/>
          <a:p>
            <a:pPr algn="ctr"/>
            <a:r>
              <a:rPr lang="en-US" dirty="0" smtClean="0"/>
              <a:t>Preservation Timeframe</a:t>
            </a:r>
            <a:endParaRPr lang="en-US" dirty="0"/>
          </a:p>
        </p:txBody>
      </p:sp>
      <p:sp>
        <p:nvSpPr>
          <p:cNvPr id="9" name="Text Placeholder 8"/>
          <p:cNvSpPr>
            <a:spLocks noGrp="1"/>
          </p:cNvSpPr>
          <p:nvPr>
            <p:ph type="body" sz="half" idx="3"/>
            <p:custDataLst>
              <p:tags r:id="rId4"/>
            </p:custDataLst>
          </p:nvPr>
        </p:nvSpPr>
        <p:spPr>
          <a:xfrm>
            <a:off x="5638800" y="1752600"/>
            <a:ext cx="1828800" cy="639762"/>
          </a:xfrm>
        </p:spPr>
        <p:txBody>
          <a:bodyPr>
            <a:normAutofit/>
          </a:bodyPr>
          <a:lstStyle/>
          <a:p>
            <a:pPr algn="ctr"/>
            <a:r>
              <a:rPr lang="en-US" dirty="0" smtClean="0"/>
              <a:t>Accessibility</a:t>
            </a:r>
            <a:endParaRPr lang="en-US" dirty="0"/>
          </a:p>
        </p:txBody>
      </p:sp>
      <p:graphicFrame>
        <p:nvGraphicFramePr>
          <p:cNvPr id="12" name="Chart 11"/>
          <p:cNvGraphicFramePr>
            <a:graphicFrameLocks/>
          </p:cNvGraphicFramePr>
          <p:nvPr>
            <p:custDataLst>
              <p:tags r:id="rId5"/>
            </p:custDataLst>
            <p:extLst>
              <p:ext uri="{D42A27DB-BD31-4B8C-83A1-F6EECF244321}">
                <p14:modId xmlns:p14="http://schemas.microsoft.com/office/powerpoint/2010/main" val="1409621096"/>
              </p:ext>
            </p:extLst>
          </p:nvPr>
        </p:nvGraphicFramePr>
        <p:xfrm>
          <a:off x="4572000" y="2438400"/>
          <a:ext cx="4495800" cy="3276600"/>
        </p:xfrm>
        <a:graphic>
          <a:graphicData uri="http://schemas.openxmlformats.org/drawingml/2006/chart">
            <c:chart xmlns:c="http://schemas.openxmlformats.org/drawingml/2006/chart" xmlns:r="http://schemas.openxmlformats.org/officeDocument/2006/relationships" r:id="rId9"/>
          </a:graphicData>
        </a:graphic>
      </p:graphicFrame>
      <p:sp>
        <p:nvSpPr>
          <p:cNvPr id="8" name="Title 7"/>
          <p:cNvSpPr>
            <a:spLocks noGrp="1"/>
          </p:cNvSpPr>
          <p:nvPr>
            <p:ph type="title"/>
          </p:nvPr>
        </p:nvSpPr>
        <p:spPr>
          <a:xfrm>
            <a:off x="136849" y="152400"/>
            <a:ext cx="8991600" cy="1143000"/>
          </a:xfrm>
        </p:spPr>
        <p:txBody>
          <a:bodyPr>
            <a:normAutofit/>
          </a:bodyPr>
          <a:lstStyle/>
          <a:p>
            <a:r>
              <a:rPr lang="en-US" sz="4000" b="1" dirty="0" smtClean="0">
                <a:solidFill>
                  <a:srgbClr val="FFFF00"/>
                </a:solidFill>
                <a:effectLst>
                  <a:outerShdw blurRad="38100" dist="38100" dir="2700000" algn="tl">
                    <a:srgbClr val="000000">
                      <a:alpha val="43137"/>
                    </a:srgbClr>
                  </a:outerShdw>
                </a:effectLst>
              </a:rPr>
              <a:t>Their Desired Preservation &amp; Access</a:t>
            </a:r>
            <a:endParaRPr lang="en-US" sz="4000" b="1" dirty="0">
              <a:solidFill>
                <a:srgbClr val="FFFF00"/>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1868793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SBpqepICsJ2fiuLuQeBJoB"/>
</p:tagLst>
</file>

<file path=ppt/tags/tag2.xml><?xml version="1.0" encoding="utf-8"?>
<p:tagLst xmlns:a="http://schemas.openxmlformats.org/drawingml/2006/main" xmlns:r="http://schemas.openxmlformats.org/officeDocument/2006/relationships" xmlns:p="http://schemas.openxmlformats.org/presentationml/2006/main">
  <p:tag name="DVSHAPEID" val="r1MVlIyqwliLPllP0D6zNl"/>
</p:tagLst>
</file>

<file path=ppt/tags/tag3.xml><?xml version="1.0" encoding="utf-8"?>
<p:tagLst xmlns:a="http://schemas.openxmlformats.org/drawingml/2006/main" xmlns:r="http://schemas.openxmlformats.org/officeDocument/2006/relationships" xmlns:p="http://schemas.openxmlformats.org/presentationml/2006/main">
  <p:tag name="DVSECTIONID" val="nxEe9Xi328QOeU3aXIYvy8"/>
</p:tagLst>
</file>

<file path=ppt/tags/tag4.xml><?xml version="1.0" encoding="utf-8"?>
<p:tagLst xmlns:a="http://schemas.openxmlformats.org/drawingml/2006/main" xmlns:r="http://schemas.openxmlformats.org/officeDocument/2006/relationships" xmlns:p="http://schemas.openxmlformats.org/presentationml/2006/main">
  <p:tag name="DVSHAPEID" val="Av5R5mMs0HOTF3cfFqmyEE"/>
</p:tagLst>
</file>

<file path=ppt/tags/tag5.xml><?xml version="1.0" encoding="utf-8"?>
<p:tagLst xmlns:a="http://schemas.openxmlformats.org/drawingml/2006/main" xmlns:r="http://schemas.openxmlformats.org/officeDocument/2006/relationships" xmlns:p="http://schemas.openxmlformats.org/presentationml/2006/main">
  <p:tag name="DVSECTIONID" val="BxJkN6fXP9ugeSMZfLkoGU"/>
</p:tagLst>
</file>

<file path=ppt/tags/tag6.xml><?xml version="1.0" encoding="utf-8"?>
<p:tagLst xmlns:a="http://schemas.openxmlformats.org/drawingml/2006/main" xmlns:r="http://schemas.openxmlformats.org/officeDocument/2006/relationships" xmlns:p="http://schemas.openxmlformats.org/presentationml/2006/main">
  <p:tag name="DVSHAPEID" val="Agmnm2Le06M6qgPtCcE3lA"/>
</p:tagLst>
</file>

<file path=ppt/tags/tag7.xml><?xml version="1.0" encoding="utf-8"?>
<p:tagLst xmlns:a="http://schemas.openxmlformats.org/drawingml/2006/main" xmlns:r="http://schemas.openxmlformats.org/officeDocument/2006/relationships" xmlns:p="http://schemas.openxmlformats.org/presentationml/2006/main">
  <p:tag name="DVSHAPEID" val="6yDVpcOaTAiZjpG4p0gkUx"/>
</p:tagLst>
</file>

<file path=ppt/tags/tag8.xml><?xml version="1.0" encoding="utf-8"?>
<p:tagLst xmlns:a="http://schemas.openxmlformats.org/drawingml/2006/main" xmlns:r="http://schemas.openxmlformats.org/officeDocument/2006/relationships" xmlns:p="http://schemas.openxmlformats.org/presentationml/2006/main">
  <p:tag name="DVSHAPEID" val="qtl1XUcUmzUfQ8FHkLR1l5"/>
</p:tagLst>
</file>

<file path=ppt/tags/tag9.xml><?xml version="1.0" encoding="utf-8"?>
<p:tagLst xmlns:a="http://schemas.openxmlformats.org/drawingml/2006/main" xmlns:r="http://schemas.openxmlformats.org/officeDocument/2006/relationships" xmlns:p="http://schemas.openxmlformats.org/presentationml/2006/main">
  <p:tag name="DVSHAPEID" val="53zypHGutSbkPpvRTgzG3y"/>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xternal Document" ma:contentTypeID="0x010100D21F5325077A3040AF71719A18A5123600347BF9C197B2B8459A09E01A06CC79AC" ma:contentTypeVersion="2" ma:contentTypeDescription="" ma:contentTypeScope="" ma:versionID="31c9b9cfb4eccd0c0c9bee418380251a">
  <xsd:schema xmlns:xsd="http://www.w3.org/2001/XMLSchema" xmlns:p="http://schemas.microsoft.com/office/2006/metadata/properties" xmlns:ns2="0fa2fffc-844c-4eb5-bf9b-0198ba866acd" targetNamespace="http://schemas.microsoft.com/office/2006/metadata/properties" ma:root="true" ma:fieldsID="9e1ef21d00f33b673649eb84d476498e" ns2:_="">
    <xsd:import namespace="0fa2fffc-844c-4eb5-bf9b-0198ba866acd"/>
    <xsd:element name="properties">
      <xsd:complexType>
        <xsd:sequence>
          <xsd:element name="documentManagement">
            <xsd:complexType>
              <xsd:all>
                <xsd:element ref="ns2:FileVersion" minOccurs="0"/>
                <xsd:element ref="ns2:Document_x0020_Type" minOccurs="0"/>
                <xsd:element ref="ns2:Departments" minOccurs="0"/>
                <xsd:element ref="ns2:Review_x0020_Due_x0020_Date" minOccurs="0"/>
                <xsd:element ref="ns2:Document_x0020_use" minOccurs="0"/>
                <xsd:element ref="ns2:Keyword" minOccurs="0"/>
              </xsd:all>
            </xsd:complexType>
          </xsd:element>
        </xsd:sequence>
      </xsd:complexType>
    </xsd:element>
  </xsd:schema>
  <xsd:schema xmlns:xsd="http://www.w3.org/2001/XMLSchema" xmlns:dms="http://schemas.microsoft.com/office/2006/documentManagement/types" targetNamespace="0fa2fffc-844c-4eb5-bf9b-0198ba866acd" elementFormDefault="qualified">
    <xsd:import namespace="http://schemas.microsoft.com/office/2006/documentManagement/types"/>
    <xsd:element name="FileVersion" ma:index="8" nillable="true" ma:displayName="FileVersion" ma:internalName="FileVersion">
      <xsd:simpleType>
        <xsd:restriction base="dms:Text">
          <xsd:maxLength value="255"/>
        </xsd:restriction>
      </xsd:simpleType>
    </xsd:element>
    <xsd:element name="Document_x0020_Type" ma:index="9" nillable="true" ma:displayName="Document Type" ma:internalName="Document_x0020_Type">
      <xsd:simpleType>
        <xsd:restriction base="dms:Text">
          <xsd:maxLength value="255"/>
        </xsd:restriction>
      </xsd:simpleType>
    </xsd:element>
    <xsd:element name="Departments" ma:index="10" nillable="true" ma:displayName="Departments" ma:internalName="Departments">
      <xsd:simpleType>
        <xsd:restriction base="dms:Text">
          <xsd:maxLength value="255"/>
        </xsd:restriction>
      </xsd:simpleType>
    </xsd:element>
    <xsd:element name="Review_x0020_Due_x0020_Date" ma:index="11" nillable="true" ma:displayName="Review Due Date" ma:format="DateOnly" ma:internalName="Review_x0020_Due_x0020_Date">
      <xsd:simpleType>
        <xsd:restriction base="dms:DateTime"/>
      </xsd:simpleType>
    </xsd:element>
    <xsd:element name="Document_x0020_use" ma:index="12" nillable="true" ma:displayName="Document use" ma:internalName="Document_x0020_use">
      <xsd:simpleType>
        <xsd:restriction base="dms:Text">
          <xsd:maxLength value="255"/>
        </xsd:restriction>
      </xsd:simpleType>
    </xsd:element>
    <xsd:element name="Keyword" ma:index="13" nillable="true" ma:displayName="Keyword" ma:internalName="Keyword">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Keyword xmlns="0fa2fffc-844c-4eb5-bf9b-0198ba866acd" xsi:nil="true"/>
    <Departments xmlns="0fa2fffc-844c-4eb5-bf9b-0198ba866acd" xsi:nil="true"/>
    <Review_x0020_Due_x0020_Date xmlns="0fa2fffc-844c-4eb5-bf9b-0198ba866acd" xsi:nil="true"/>
    <Document_x0020_use xmlns="0fa2fffc-844c-4eb5-bf9b-0198ba866acd" xsi:nil="true"/>
    <Document_x0020_Type xmlns="0fa2fffc-844c-4eb5-bf9b-0198ba866acd">Documents for publishing</Document_x0020_Type>
    <FileVersion xmlns="0fa2fffc-844c-4eb5-bf9b-0198ba866acd">1</FileVersion>
  </documentManagement>
</p:properties>
</file>

<file path=customXml/itemProps1.xml><?xml version="1.0" encoding="utf-8"?>
<ds:datastoreItem xmlns:ds="http://schemas.openxmlformats.org/officeDocument/2006/customXml" ds:itemID="{5CD4CCB4-FBAA-4892-A8C0-84E18DCB436B}"/>
</file>

<file path=customXml/itemProps2.xml><?xml version="1.0" encoding="utf-8"?>
<ds:datastoreItem xmlns:ds="http://schemas.openxmlformats.org/officeDocument/2006/customXml" ds:itemID="{C7A80361-624C-47FE-8198-8A6E5A6DAC7B}"/>
</file>

<file path=customXml/itemProps3.xml><?xml version="1.0" encoding="utf-8"?>
<ds:datastoreItem xmlns:ds="http://schemas.openxmlformats.org/officeDocument/2006/customXml" ds:itemID="{FCD3D1CE-60E7-41FC-A514-B2BE1AF009F6}"/>
</file>

<file path=docProps/app.xml><?xml version="1.0" encoding="utf-8"?>
<Properties xmlns="http://schemas.openxmlformats.org/officeDocument/2006/extended-properties" xmlns:vt="http://schemas.openxmlformats.org/officeDocument/2006/docPropsVTypes">
  <TotalTime>751</TotalTime>
  <Words>2329</Words>
  <Application>Microsoft Office PowerPoint</Application>
  <PresentationFormat>On-screen Show (4:3)</PresentationFormat>
  <Paragraphs>218</Paragraphs>
  <Slides>29</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Photo Editor Photo</vt:lpstr>
      <vt:lpstr>PowerPoint Presentation</vt:lpstr>
      <vt:lpstr>Binghamton University: SUNY  </vt:lpstr>
      <vt:lpstr>Binghamton University Libraries</vt:lpstr>
      <vt:lpstr>Binghamton University Libraries:   Traditional &amp; Transformative</vt:lpstr>
      <vt:lpstr>PowerPoint Presentation</vt:lpstr>
      <vt:lpstr>PowerPoint Presentation</vt:lpstr>
      <vt:lpstr>PowerPoint Presentation</vt:lpstr>
      <vt:lpstr>PowerPoint Presentation</vt:lpstr>
      <vt:lpstr>Their Desired Preservation &amp; Access</vt:lpstr>
      <vt:lpstr>Our Libraries’ DMP Support</vt:lpstr>
      <vt:lpstr>PowerPoint Presentation</vt:lpstr>
      <vt:lpstr>PowerPoint Presentation</vt:lpstr>
      <vt:lpstr>PowerPoint Presentation</vt:lpstr>
      <vt:lpstr>Ingesting Local Digital Collections</vt:lpstr>
      <vt:lpstr>Library Projects</vt:lpstr>
      <vt:lpstr>University Office of Communications and Marketing</vt:lpstr>
      <vt:lpstr>Faculty/Scholarly Materials</vt:lpstr>
      <vt:lpstr>Preserving Research</vt:lpstr>
      <vt:lpstr>Undergraduate Education</vt:lpstr>
      <vt:lpstr>Research Data: Some Thoughts</vt:lpstr>
      <vt:lpstr>Research Data: Some More Thoughts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Meador</dc:creator>
  <cp:lastModifiedBy>Meador, John</cp:lastModifiedBy>
  <cp:revision>103</cp:revision>
  <dcterms:created xsi:type="dcterms:W3CDTF">2010-12-20T12:32:12Z</dcterms:created>
  <dcterms:modified xsi:type="dcterms:W3CDTF">2012-07-16T16:37:10Z</dcterms:modified>
  <cp:contentType>Documents for publishing</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0x010100D21F5325077A3040AF71719A18A5123600347BF9C197B2B8459A09E01A06CC79AC</vt:lpwstr>
  </property>
  <property fmtid="{D5CDD505-2E9C-101B-9397-08002B2CF9AE}" pid="3" name="Customer view">
    <vt:lpwstr>true</vt:lpwstr>
  </property>
</Properties>
</file>