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306" r:id="rId2"/>
    <p:sldId id="307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08" r:id="rId12"/>
    <p:sldId id="317" r:id="rId13"/>
    <p:sldId id="318" r:id="rId14"/>
    <p:sldId id="319" r:id="rId15"/>
    <p:sldId id="320" r:id="rId16"/>
    <p:sldId id="321" r:id="rId17"/>
    <p:sldId id="323" r:id="rId18"/>
    <p:sldId id="324" r:id="rId19"/>
    <p:sldId id="305" r:id="rId20"/>
    <p:sldId id="325" r:id="rId21"/>
    <p:sldId id="295" r:id="rId22"/>
    <p:sldId id="277" r:id="rId23"/>
    <p:sldId id="296" r:id="rId24"/>
    <p:sldId id="297" r:id="rId25"/>
    <p:sldId id="293" r:id="rId26"/>
    <p:sldId id="304" r:id="rId27"/>
    <p:sldId id="298" r:id="rId28"/>
    <p:sldId id="300" r:id="rId29"/>
    <p:sldId id="299" r:id="rId30"/>
    <p:sldId id="302" r:id="rId31"/>
    <p:sldId id="301" r:id="rId32"/>
    <p:sldId id="329" r:id="rId33"/>
    <p:sldId id="256" r:id="rId34"/>
    <p:sldId id="327" r:id="rId35"/>
    <p:sldId id="326" r:id="rId36"/>
    <p:sldId id="328" r:id="rId37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7" autoAdjust="0"/>
  </p:normalViewPr>
  <p:slideViewPr>
    <p:cSldViewPr snapToObjects="1">
      <p:cViewPr varScale="1">
        <p:scale>
          <a:sx n="81" d="100"/>
          <a:sy n="81" d="100"/>
        </p:scale>
        <p:origin x="-4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BD77C-5685-D34C-99FD-773AAFBC9DC2}" type="doc">
      <dgm:prSet loTypeId="urn:microsoft.com/office/officeart/2005/8/layout/pyramid3" loCatId="" qsTypeId="urn:microsoft.com/office/officeart/2005/8/quickstyle/simple3" qsCatId="simple" csTypeId="urn:microsoft.com/office/officeart/2005/8/colors/accent2_4" csCatId="accent2" phldr="1"/>
      <dgm:spPr/>
    </dgm:pt>
    <dgm:pt modelId="{62876415-B1F6-9D40-A5F8-37DF5D3956FC}">
      <dgm:prSet phldrT="[Text]" custT="1"/>
      <dgm:spPr/>
      <dgm:t>
        <a:bodyPr/>
        <a:lstStyle/>
        <a:p>
          <a:r>
            <a:rPr lang="de-DE" sz="2000" dirty="0" smtClean="0"/>
            <a:t>DO Formats </a:t>
          </a:r>
          <a:r>
            <a:rPr lang="de-DE" sz="2000" dirty="0" err="1" smtClean="0"/>
            <a:t>and</a:t>
          </a:r>
          <a:r>
            <a:rPr lang="de-DE" sz="2000" dirty="0" smtClean="0"/>
            <a:t> </a:t>
          </a:r>
          <a:r>
            <a:rPr lang="de-DE" sz="2000" dirty="0" err="1" smtClean="0"/>
            <a:t>Types</a:t>
          </a:r>
          <a:endParaRPr lang="de-DE" sz="2000" dirty="0"/>
        </a:p>
      </dgm:t>
    </dgm:pt>
    <dgm:pt modelId="{73EE5431-D598-3940-9A79-8CFE80E6441A}" type="parTrans" cxnId="{B20FC516-A222-8C49-BF8E-48071F515076}">
      <dgm:prSet/>
      <dgm:spPr/>
      <dgm:t>
        <a:bodyPr/>
        <a:lstStyle/>
        <a:p>
          <a:endParaRPr lang="de-DE"/>
        </a:p>
      </dgm:t>
    </dgm:pt>
    <dgm:pt modelId="{A7ADFFE0-BB45-E14F-9D2A-442B3AB9B69A}" type="sibTrans" cxnId="{B20FC516-A222-8C49-BF8E-48071F515076}">
      <dgm:prSet/>
      <dgm:spPr/>
      <dgm:t>
        <a:bodyPr/>
        <a:lstStyle/>
        <a:p>
          <a:endParaRPr lang="de-DE"/>
        </a:p>
      </dgm:t>
    </dgm:pt>
    <dgm:pt modelId="{FEECF378-5750-0443-AFA3-9BEA5A1B252E}">
      <dgm:prSet phldrT="[Text]"/>
      <dgm:spPr/>
      <dgm:t>
        <a:bodyPr/>
        <a:lstStyle/>
        <a:p>
          <a:r>
            <a:rPr lang="de-DE" dirty="0" err="1" smtClean="0"/>
            <a:t>Applications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Software</a:t>
          </a:r>
          <a:endParaRPr lang="de-DE" dirty="0"/>
        </a:p>
      </dgm:t>
    </dgm:pt>
    <dgm:pt modelId="{9485D040-C959-464F-8288-D802A69BF274}" type="parTrans" cxnId="{73969EFE-A72F-5B4A-96D8-8771262AF817}">
      <dgm:prSet/>
      <dgm:spPr/>
      <dgm:t>
        <a:bodyPr/>
        <a:lstStyle/>
        <a:p>
          <a:endParaRPr lang="de-DE"/>
        </a:p>
      </dgm:t>
    </dgm:pt>
    <dgm:pt modelId="{0446323B-A240-9944-A6A2-D5C307AFB39D}" type="sibTrans" cxnId="{73969EFE-A72F-5B4A-96D8-8771262AF817}">
      <dgm:prSet/>
      <dgm:spPr/>
      <dgm:t>
        <a:bodyPr/>
        <a:lstStyle/>
        <a:p>
          <a:endParaRPr lang="de-DE"/>
        </a:p>
      </dgm:t>
    </dgm:pt>
    <dgm:pt modelId="{DF63BAEE-BB60-F14B-929B-5EA9B8C65E67}">
      <dgm:prSet phldrT="[Text]"/>
      <dgm:spPr>
        <a:solidFill>
          <a:srgbClr val="CCFFCC"/>
        </a:solidFill>
      </dgm:spPr>
      <dgm:t>
        <a:bodyPr/>
        <a:lstStyle/>
        <a:p>
          <a:r>
            <a:rPr lang="de-DE" dirty="0" smtClean="0"/>
            <a:t>Operating Systems</a:t>
          </a:r>
          <a:endParaRPr lang="de-DE" dirty="0"/>
        </a:p>
      </dgm:t>
    </dgm:pt>
    <dgm:pt modelId="{E64C855A-6B92-514F-8124-4FF39D9F6907}" type="parTrans" cxnId="{D28FEE9F-42D1-464C-9B89-2AE89AC8B717}">
      <dgm:prSet/>
      <dgm:spPr/>
      <dgm:t>
        <a:bodyPr/>
        <a:lstStyle/>
        <a:p>
          <a:endParaRPr lang="de-DE"/>
        </a:p>
      </dgm:t>
    </dgm:pt>
    <dgm:pt modelId="{DA325E7E-4A21-4043-8C2A-CD4618023B44}" type="sibTrans" cxnId="{D28FEE9F-42D1-464C-9B89-2AE89AC8B717}">
      <dgm:prSet/>
      <dgm:spPr/>
      <dgm:t>
        <a:bodyPr/>
        <a:lstStyle/>
        <a:p>
          <a:endParaRPr lang="de-DE"/>
        </a:p>
      </dgm:t>
    </dgm:pt>
    <dgm:pt modelId="{A02F859B-7D65-6842-96DB-10357C748220}">
      <dgm:prSet/>
      <dgm:spPr>
        <a:solidFill>
          <a:srgbClr val="CCFFCC"/>
        </a:solidFill>
      </dgm:spPr>
      <dgm:t>
        <a:bodyPr/>
        <a:lstStyle/>
        <a:p>
          <a:r>
            <a:rPr lang="de-DE" dirty="0" smtClean="0"/>
            <a:t>HW</a:t>
          </a:r>
          <a:endParaRPr lang="de-DE" dirty="0"/>
        </a:p>
      </dgm:t>
    </dgm:pt>
    <dgm:pt modelId="{68EE8587-28C6-9342-A7C3-098C0762CEB9}" type="parTrans" cxnId="{F70EEE04-CFCA-F544-8231-2EC23E34502C}">
      <dgm:prSet/>
      <dgm:spPr/>
      <dgm:t>
        <a:bodyPr/>
        <a:lstStyle/>
        <a:p>
          <a:endParaRPr lang="de-DE"/>
        </a:p>
      </dgm:t>
    </dgm:pt>
    <dgm:pt modelId="{F5C94A26-B900-D049-8AAF-4F9E47C38CFA}" type="sibTrans" cxnId="{F70EEE04-CFCA-F544-8231-2EC23E34502C}">
      <dgm:prSet/>
      <dgm:spPr/>
      <dgm:t>
        <a:bodyPr/>
        <a:lstStyle/>
        <a:p>
          <a:endParaRPr lang="de-DE"/>
        </a:p>
      </dgm:t>
    </dgm:pt>
    <dgm:pt modelId="{6F4B15AF-EA65-1440-A49B-F1AE3C0D8C62}" type="pres">
      <dgm:prSet presAssocID="{9C3BD77C-5685-D34C-99FD-773AAFBC9DC2}" presName="Name0" presStyleCnt="0">
        <dgm:presLayoutVars>
          <dgm:dir/>
          <dgm:animLvl val="lvl"/>
          <dgm:resizeHandles val="exact"/>
        </dgm:presLayoutVars>
      </dgm:prSet>
      <dgm:spPr/>
    </dgm:pt>
    <dgm:pt modelId="{649D9A1F-A7E6-F044-AC28-25BDA11BB03B}" type="pres">
      <dgm:prSet presAssocID="{62876415-B1F6-9D40-A5F8-37DF5D3956FC}" presName="Name8" presStyleCnt="0"/>
      <dgm:spPr/>
    </dgm:pt>
    <dgm:pt modelId="{916A38B5-2678-334B-B600-CB496B9401BE}" type="pres">
      <dgm:prSet presAssocID="{62876415-B1F6-9D40-A5F8-37DF5D3956FC}" presName="level" presStyleLbl="node1" presStyleIdx="0" presStyleCnt="4" custLinFactNeighborX="-143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AF7F44-9139-FF40-A7A3-039D537D002B}" type="pres">
      <dgm:prSet presAssocID="{62876415-B1F6-9D40-A5F8-37DF5D3956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38DE6A-56D7-0D4C-AA84-49A235238734}" type="pres">
      <dgm:prSet presAssocID="{FEECF378-5750-0443-AFA3-9BEA5A1B252E}" presName="Name8" presStyleCnt="0"/>
      <dgm:spPr/>
    </dgm:pt>
    <dgm:pt modelId="{78C49DFF-1ADD-4049-A5CA-3FAA7D160FFC}" type="pres">
      <dgm:prSet presAssocID="{FEECF378-5750-0443-AFA3-9BEA5A1B252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C539A6-B4D7-C24C-BA5A-6DEB4B072F70}" type="pres">
      <dgm:prSet presAssocID="{FEECF378-5750-0443-AFA3-9BEA5A1B25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AA29D6-41D2-D043-BCB3-AE95FEE76601}" type="pres">
      <dgm:prSet presAssocID="{DF63BAEE-BB60-F14B-929B-5EA9B8C65E67}" presName="Name8" presStyleCnt="0"/>
      <dgm:spPr/>
    </dgm:pt>
    <dgm:pt modelId="{0BECA77B-3882-E447-9FAA-C9774CFC269E}" type="pres">
      <dgm:prSet presAssocID="{DF63BAEE-BB60-F14B-929B-5EA9B8C65E67}" presName="level" presStyleLbl="node1" presStyleIdx="2" presStyleCnt="4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228242-CB06-E34C-B321-A6C6C4D4168E}" type="pres">
      <dgm:prSet presAssocID="{DF63BAEE-BB60-F14B-929B-5EA9B8C65E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0A524E-007B-4946-B474-6662A0D0EA65}" type="pres">
      <dgm:prSet presAssocID="{A02F859B-7D65-6842-96DB-10357C748220}" presName="Name8" presStyleCnt="0"/>
      <dgm:spPr/>
    </dgm:pt>
    <dgm:pt modelId="{6F142A02-EFDE-3542-8095-7A51263CAAA6}" type="pres">
      <dgm:prSet presAssocID="{A02F859B-7D65-6842-96DB-10357C748220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867815-8C31-3843-8FEC-93F2FAAB1696}" type="pres">
      <dgm:prSet presAssocID="{A02F859B-7D65-6842-96DB-10357C7482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9638EF8-F528-412D-B287-A7490FAAB594}" type="presOf" srcId="{9C3BD77C-5685-D34C-99FD-773AAFBC9DC2}" destId="{6F4B15AF-EA65-1440-A49B-F1AE3C0D8C62}" srcOrd="0" destOrd="0" presId="urn:microsoft.com/office/officeart/2005/8/layout/pyramid3"/>
    <dgm:cxn modelId="{B869591D-5CDB-4B43-BB36-BB45BD8F2E19}" type="presOf" srcId="{DF63BAEE-BB60-F14B-929B-5EA9B8C65E67}" destId="{47228242-CB06-E34C-B321-A6C6C4D4168E}" srcOrd="1" destOrd="0" presId="urn:microsoft.com/office/officeart/2005/8/layout/pyramid3"/>
    <dgm:cxn modelId="{73969EFE-A72F-5B4A-96D8-8771262AF817}" srcId="{9C3BD77C-5685-D34C-99FD-773AAFBC9DC2}" destId="{FEECF378-5750-0443-AFA3-9BEA5A1B252E}" srcOrd="1" destOrd="0" parTransId="{9485D040-C959-464F-8288-D802A69BF274}" sibTransId="{0446323B-A240-9944-A6A2-D5C307AFB39D}"/>
    <dgm:cxn modelId="{024E23FC-EAF6-4BB1-95EE-C22E1F7A58E0}" type="presOf" srcId="{62876415-B1F6-9D40-A5F8-37DF5D3956FC}" destId="{916A38B5-2678-334B-B600-CB496B9401BE}" srcOrd="0" destOrd="0" presId="urn:microsoft.com/office/officeart/2005/8/layout/pyramid3"/>
    <dgm:cxn modelId="{88BEA1B7-437E-4082-94BA-05CC6161CB34}" type="presOf" srcId="{62876415-B1F6-9D40-A5F8-37DF5D3956FC}" destId="{71AF7F44-9139-FF40-A7A3-039D537D002B}" srcOrd="1" destOrd="0" presId="urn:microsoft.com/office/officeart/2005/8/layout/pyramid3"/>
    <dgm:cxn modelId="{81FD8D11-F5B0-4D40-99FE-F0D88A47347E}" type="presOf" srcId="{DF63BAEE-BB60-F14B-929B-5EA9B8C65E67}" destId="{0BECA77B-3882-E447-9FAA-C9774CFC269E}" srcOrd="0" destOrd="0" presId="urn:microsoft.com/office/officeart/2005/8/layout/pyramid3"/>
    <dgm:cxn modelId="{F70EEE04-CFCA-F544-8231-2EC23E34502C}" srcId="{9C3BD77C-5685-D34C-99FD-773AAFBC9DC2}" destId="{A02F859B-7D65-6842-96DB-10357C748220}" srcOrd="3" destOrd="0" parTransId="{68EE8587-28C6-9342-A7C3-098C0762CEB9}" sibTransId="{F5C94A26-B900-D049-8AAF-4F9E47C38CFA}"/>
    <dgm:cxn modelId="{6B0B76A3-80F2-4B41-B579-AECCF0CE76B8}" type="presOf" srcId="{A02F859B-7D65-6842-96DB-10357C748220}" destId="{6F142A02-EFDE-3542-8095-7A51263CAAA6}" srcOrd="0" destOrd="0" presId="urn:microsoft.com/office/officeart/2005/8/layout/pyramid3"/>
    <dgm:cxn modelId="{D4BD3E5F-2B98-41D6-A1DB-26806A095791}" type="presOf" srcId="{FEECF378-5750-0443-AFA3-9BEA5A1B252E}" destId="{78C49DFF-1ADD-4049-A5CA-3FAA7D160FFC}" srcOrd="0" destOrd="0" presId="urn:microsoft.com/office/officeart/2005/8/layout/pyramid3"/>
    <dgm:cxn modelId="{B20FC516-A222-8C49-BF8E-48071F515076}" srcId="{9C3BD77C-5685-D34C-99FD-773AAFBC9DC2}" destId="{62876415-B1F6-9D40-A5F8-37DF5D3956FC}" srcOrd="0" destOrd="0" parTransId="{73EE5431-D598-3940-9A79-8CFE80E6441A}" sibTransId="{A7ADFFE0-BB45-E14F-9D2A-442B3AB9B69A}"/>
    <dgm:cxn modelId="{8223D191-06D7-4B94-A3CF-03C5B0C44766}" type="presOf" srcId="{A02F859B-7D65-6842-96DB-10357C748220}" destId="{B2867815-8C31-3843-8FEC-93F2FAAB1696}" srcOrd="1" destOrd="0" presId="urn:microsoft.com/office/officeart/2005/8/layout/pyramid3"/>
    <dgm:cxn modelId="{D28FEE9F-42D1-464C-9B89-2AE89AC8B717}" srcId="{9C3BD77C-5685-D34C-99FD-773AAFBC9DC2}" destId="{DF63BAEE-BB60-F14B-929B-5EA9B8C65E67}" srcOrd="2" destOrd="0" parTransId="{E64C855A-6B92-514F-8124-4FF39D9F6907}" sibTransId="{DA325E7E-4A21-4043-8C2A-CD4618023B44}"/>
    <dgm:cxn modelId="{F6B67B96-C066-4B53-93CD-2B6EB38F58B3}" type="presOf" srcId="{FEECF378-5750-0443-AFA3-9BEA5A1B252E}" destId="{82C539A6-B4D7-C24C-BA5A-6DEB4B072F70}" srcOrd="1" destOrd="0" presId="urn:microsoft.com/office/officeart/2005/8/layout/pyramid3"/>
    <dgm:cxn modelId="{2F9D410D-0836-4654-B703-2AA531ED554F}" type="presParOf" srcId="{6F4B15AF-EA65-1440-A49B-F1AE3C0D8C62}" destId="{649D9A1F-A7E6-F044-AC28-25BDA11BB03B}" srcOrd="0" destOrd="0" presId="urn:microsoft.com/office/officeart/2005/8/layout/pyramid3"/>
    <dgm:cxn modelId="{94ED63FA-2834-43A1-A967-73ECC107C872}" type="presParOf" srcId="{649D9A1F-A7E6-F044-AC28-25BDA11BB03B}" destId="{916A38B5-2678-334B-B600-CB496B9401BE}" srcOrd="0" destOrd="0" presId="urn:microsoft.com/office/officeart/2005/8/layout/pyramid3"/>
    <dgm:cxn modelId="{72374422-963B-432C-A9B1-9A3AA9CD2B59}" type="presParOf" srcId="{649D9A1F-A7E6-F044-AC28-25BDA11BB03B}" destId="{71AF7F44-9139-FF40-A7A3-039D537D002B}" srcOrd="1" destOrd="0" presId="urn:microsoft.com/office/officeart/2005/8/layout/pyramid3"/>
    <dgm:cxn modelId="{3ADEE782-D149-4993-A6BC-00CBD3495BF1}" type="presParOf" srcId="{6F4B15AF-EA65-1440-A49B-F1AE3C0D8C62}" destId="{0738DE6A-56D7-0D4C-AA84-49A235238734}" srcOrd="1" destOrd="0" presId="urn:microsoft.com/office/officeart/2005/8/layout/pyramid3"/>
    <dgm:cxn modelId="{B2D5BD91-C4BF-4DF3-BE46-7D6845B40894}" type="presParOf" srcId="{0738DE6A-56D7-0D4C-AA84-49A235238734}" destId="{78C49DFF-1ADD-4049-A5CA-3FAA7D160FFC}" srcOrd="0" destOrd="0" presId="urn:microsoft.com/office/officeart/2005/8/layout/pyramid3"/>
    <dgm:cxn modelId="{63C881EC-839F-44E8-8D37-1ACA6D2D4EE0}" type="presParOf" srcId="{0738DE6A-56D7-0D4C-AA84-49A235238734}" destId="{82C539A6-B4D7-C24C-BA5A-6DEB4B072F70}" srcOrd="1" destOrd="0" presId="urn:microsoft.com/office/officeart/2005/8/layout/pyramid3"/>
    <dgm:cxn modelId="{F93B93A2-7FAF-411A-8CE6-82CA32852C6D}" type="presParOf" srcId="{6F4B15AF-EA65-1440-A49B-F1AE3C0D8C62}" destId="{44AA29D6-41D2-D043-BCB3-AE95FEE76601}" srcOrd="2" destOrd="0" presId="urn:microsoft.com/office/officeart/2005/8/layout/pyramid3"/>
    <dgm:cxn modelId="{8C2259EF-0CD6-4214-A599-A2F09A58E4B4}" type="presParOf" srcId="{44AA29D6-41D2-D043-BCB3-AE95FEE76601}" destId="{0BECA77B-3882-E447-9FAA-C9774CFC269E}" srcOrd="0" destOrd="0" presId="urn:microsoft.com/office/officeart/2005/8/layout/pyramid3"/>
    <dgm:cxn modelId="{A076F00B-58A6-464C-9700-E81977A28BA3}" type="presParOf" srcId="{44AA29D6-41D2-D043-BCB3-AE95FEE76601}" destId="{47228242-CB06-E34C-B321-A6C6C4D4168E}" srcOrd="1" destOrd="0" presId="urn:microsoft.com/office/officeart/2005/8/layout/pyramid3"/>
    <dgm:cxn modelId="{ED3EDC1A-95D7-4133-B912-BE0D4E23CC49}" type="presParOf" srcId="{6F4B15AF-EA65-1440-A49B-F1AE3C0D8C62}" destId="{290A524E-007B-4946-B474-6662A0D0EA65}" srcOrd="3" destOrd="0" presId="urn:microsoft.com/office/officeart/2005/8/layout/pyramid3"/>
    <dgm:cxn modelId="{026611DB-5887-490D-99FE-6198EBA20852}" type="presParOf" srcId="{290A524E-007B-4946-B474-6662A0D0EA65}" destId="{6F142A02-EFDE-3542-8095-7A51263CAAA6}" srcOrd="0" destOrd="0" presId="urn:microsoft.com/office/officeart/2005/8/layout/pyramid3"/>
    <dgm:cxn modelId="{36EB5684-9620-4B3F-88A4-EC731655AE64}" type="presParOf" srcId="{290A524E-007B-4946-B474-6662A0D0EA65}" destId="{B2867815-8C31-3843-8FEC-93F2FAAB169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A38B5-2678-334B-B600-CB496B9401BE}">
      <dsp:nvSpPr>
        <dsp:cNvPr id="0" name=""/>
        <dsp:cNvSpPr/>
      </dsp:nvSpPr>
      <dsp:spPr>
        <a:xfrm rot="10800000">
          <a:off x="0" y="0"/>
          <a:ext cx="4969295" cy="755246"/>
        </a:xfrm>
        <a:prstGeom prst="trapezoid">
          <a:avLst>
            <a:gd name="adj" fmla="val 84159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DO Formats </a:t>
          </a:r>
          <a:r>
            <a:rPr lang="de-DE" sz="2000" kern="1200" dirty="0" err="1" smtClean="0"/>
            <a:t>and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Types</a:t>
          </a:r>
          <a:endParaRPr lang="de-DE" sz="2000" kern="1200" dirty="0"/>
        </a:p>
      </dsp:txBody>
      <dsp:txXfrm rot="-10800000">
        <a:off x="869626" y="0"/>
        <a:ext cx="3230042" cy="755246"/>
      </dsp:txXfrm>
    </dsp:sp>
    <dsp:sp modelId="{78C49DFF-1ADD-4049-A5CA-3FAA7D160FFC}">
      <dsp:nvSpPr>
        <dsp:cNvPr id="0" name=""/>
        <dsp:cNvSpPr/>
      </dsp:nvSpPr>
      <dsp:spPr>
        <a:xfrm rot="10800000">
          <a:off x="635607" y="755246"/>
          <a:ext cx="3698080" cy="755246"/>
        </a:xfrm>
        <a:prstGeom prst="trapezoid">
          <a:avLst>
            <a:gd name="adj" fmla="val 84159"/>
          </a:avLst>
        </a:prstGeom>
        <a:gradFill rotWithShape="0">
          <a:gsLst>
            <a:gs pos="0">
              <a:schemeClr val="accent2">
                <a:shade val="50000"/>
                <a:hueOff val="432955"/>
                <a:satOff val="-39092"/>
                <a:lumOff val="29559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432955"/>
                <a:satOff val="-39092"/>
                <a:lumOff val="29559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432955"/>
                <a:satOff val="-39092"/>
                <a:lumOff val="295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err="1" smtClean="0"/>
            <a:t>Applications</a:t>
          </a:r>
          <a:r>
            <a:rPr lang="de-DE" sz="2300" kern="1200" dirty="0" smtClean="0"/>
            <a:t> </a:t>
          </a:r>
          <a:r>
            <a:rPr lang="de-DE" sz="2300" kern="1200" dirty="0" err="1" smtClean="0"/>
            <a:t>and</a:t>
          </a:r>
          <a:r>
            <a:rPr lang="de-DE" sz="2300" kern="1200" dirty="0" smtClean="0"/>
            <a:t> Software</a:t>
          </a:r>
          <a:endParaRPr lang="de-DE" sz="2300" kern="1200" dirty="0"/>
        </a:p>
      </dsp:txBody>
      <dsp:txXfrm rot="-10800000">
        <a:off x="1282771" y="755246"/>
        <a:ext cx="2403752" cy="755246"/>
      </dsp:txXfrm>
    </dsp:sp>
    <dsp:sp modelId="{0BECA77B-3882-E447-9FAA-C9774CFC269E}">
      <dsp:nvSpPr>
        <dsp:cNvPr id="0" name=""/>
        <dsp:cNvSpPr/>
      </dsp:nvSpPr>
      <dsp:spPr>
        <a:xfrm rot="10800000">
          <a:off x="1271215" y="1510493"/>
          <a:ext cx="2426864" cy="686587"/>
        </a:xfrm>
        <a:prstGeom prst="trapezoid">
          <a:avLst>
            <a:gd name="adj" fmla="val 84159"/>
          </a:avLst>
        </a:prstGeom>
        <a:solidFill>
          <a:srgbClr val="CC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Operating Systems</a:t>
          </a:r>
          <a:endParaRPr lang="de-DE" sz="2300" kern="1200" dirty="0"/>
        </a:p>
      </dsp:txBody>
      <dsp:txXfrm rot="-10800000">
        <a:off x="1695916" y="1510493"/>
        <a:ext cx="1577462" cy="686587"/>
      </dsp:txXfrm>
    </dsp:sp>
    <dsp:sp modelId="{6F142A02-EFDE-3542-8095-7A51263CAAA6}">
      <dsp:nvSpPr>
        <dsp:cNvPr id="0" name=""/>
        <dsp:cNvSpPr/>
      </dsp:nvSpPr>
      <dsp:spPr>
        <a:xfrm rot="10800000">
          <a:off x="1849040" y="2197081"/>
          <a:ext cx="1271215" cy="755246"/>
        </a:xfrm>
        <a:prstGeom prst="trapezoid">
          <a:avLst>
            <a:gd name="adj" fmla="val 84159"/>
          </a:avLst>
        </a:prstGeom>
        <a:solidFill>
          <a:srgbClr val="CC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HW</a:t>
          </a:r>
          <a:endParaRPr lang="de-DE" sz="2300" kern="1200" dirty="0"/>
        </a:p>
      </dsp:txBody>
      <dsp:txXfrm rot="-10800000">
        <a:off x="1849040" y="2197081"/>
        <a:ext cx="1271215" cy="755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BDD3375-5896-4253-9608-4B360ABAE37A}" type="datetime1">
              <a:rPr lang="de-DE"/>
              <a:pPr>
                <a:defRPr/>
              </a:pPr>
              <a:t>13.07.2012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5B3A395-AB18-4EA1-9703-4517E4481F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2446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6655B09-A2DB-48F2-A0A0-7A24A545F1B7}" type="datetime1">
              <a:rPr lang="de-DE"/>
              <a:pPr>
                <a:defRPr/>
              </a:pPr>
              <a:t>13.07.2012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C3F0264-8E36-4E8A-8570-71B93F41F0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727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>
                <a:ea typeface="ＭＳ Ｐゴシック" pitchFamily="34" charset="-128"/>
              </a:rPr>
              <a:t>describe and store (savely) </a:t>
            </a: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6807693-B21A-40C1-9BC0-2296DE9A6473}" type="slidenum">
              <a:rPr lang="de-DE" smtClean="0">
                <a:latin typeface="Calibri" pitchFamily="34" charset="0"/>
              </a:rPr>
              <a:pPr eaLnBrk="1" hangingPunct="1"/>
              <a:t>19</a:t>
            </a:fld>
            <a:endParaRPr lang="de-D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itelE2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0213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platzhalter 2"/>
          <p:cNvSpPr>
            <a:spLocks noGrp="1"/>
          </p:cNvSpPr>
          <p:nvPr>
            <p:ph type="subTitle" idx="1"/>
          </p:nvPr>
        </p:nvSpPr>
        <p:spPr>
          <a:xfrm>
            <a:off x="466725" y="2836863"/>
            <a:ext cx="7418388" cy="1800225"/>
          </a:xfrm>
        </p:spPr>
        <p:txBody>
          <a:bodyPr/>
          <a:lstStyle>
            <a:lvl1pPr marL="0" indent="0">
              <a:buFont typeface="Wingdings" charset="0"/>
              <a:buNone/>
              <a:defRPr sz="26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21511" name="Titelplatzhalter 6"/>
          <p:cNvSpPr>
            <a:spLocks noGrp="1"/>
          </p:cNvSpPr>
          <p:nvPr>
            <p:ph type="ctrTitle"/>
          </p:nvPr>
        </p:nvSpPr>
        <p:spPr>
          <a:xfrm>
            <a:off x="466725" y="1346200"/>
            <a:ext cx="7418388" cy="13684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9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bwFLA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64AD53-D05D-4989-861E-D6CA264972E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73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bwFLA</a:t>
            </a: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8D1CC5-ED99-4CAC-8444-C6B142C8823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31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68313" y="6551613"/>
            <a:ext cx="790575" cy="234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562543F-A97D-4B53-92D3-416AB694DA65}" type="datetime1">
              <a:rPr lang="de-DE"/>
              <a:pPr>
                <a:defRPr/>
              </a:pPr>
              <a:t>13.07.2012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CEAA7-587A-452B-B105-CD279D07FC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82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3363" y="6551613"/>
            <a:ext cx="5805487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r>
              <a:rPr lang="de-DE"/>
              <a:t>bwFLA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64425" y="6551613"/>
            <a:ext cx="420688" cy="234950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7D938AE1-A47F-43F6-B3E9-78DB7453C8B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8" name="Titelplatzhalter 6"/>
          <p:cNvSpPr>
            <a:spLocks noGrp="1"/>
          </p:cNvSpPr>
          <p:nvPr>
            <p:ph type="title"/>
          </p:nvPr>
        </p:nvSpPr>
        <p:spPr bwMode="auto">
          <a:xfrm>
            <a:off x="468313" y="304800"/>
            <a:ext cx="74882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484313"/>
            <a:ext cx="7488237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</a:t>
            </a:r>
          </a:p>
          <a:p>
            <a:pPr lvl="2"/>
            <a:r>
              <a:rPr lang="de-DE" smtClean="0"/>
              <a:t> 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30" name="Picture 19" descr="InhaltE2_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5818188"/>
            <a:ext cx="11461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0" y="1196975"/>
            <a:ext cx="7956550" cy="0"/>
          </a:xfrm>
          <a:prstGeom prst="line">
            <a:avLst/>
          </a:prstGeom>
          <a:noFill/>
          <a:ln w="28575">
            <a:solidFill>
              <a:srgbClr val="C0C0C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Geneva" charset="0"/>
            </a:endParaRPr>
          </a:p>
        </p:txBody>
      </p:sp>
      <p:pic>
        <p:nvPicPr>
          <p:cNvPr id="1032" name="Bild 1" descr="bwFLA-logo-e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29363"/>
            <a:ext cx="13954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ple.com/de/ibooks-autho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://www.deutschland-links.com/_images/regionalportal/landkarten/294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10124"/>
            <a:ext cx="1524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DE" dirty="0" smtClean="0"/>
          </a:p>
          <a:p>
            <a:pPr>
              <a:buFont typeface="Wingdings" pitchFamily="2" charset="2"/>
              <a:buNone/>
            </a:pPr>
            <a:r>
              <a:rPr lang="de-DE" dirty="0" smtClean="0"/>
              <a:t>Gerhard Schneider</a:t>
            </a:r>
          </a:p>
          <a:p>
            <a:pPr>
              <a:buFont typeface="Wingdings" pitchFamily="2" charset="2"/>
              <a:buNone/>
            </a:pPr>
            <a:r>
              <a:rPr lang="de-DE" dirty="0" smtClean="0"/>
              <a:t>IT </a:t>
            </a:r>
            <a:r>
              <a:rPr lang="de-DE" dirty="0" err="1" smtClean="0"/>
              <a:t>Centre</a:t>
            </a:r>
            <a:r>
              <a:rPr lang="de-DE" dirty="0" smtClean="0"/>
              <a:t>, University </a:t>
            </a:r>
            <a:r>
              <a:rPr lang="de-DE" dirty="0" err="1" smtClean="0"/>
              <a:t>of</a:t>
            </a:r>
            <a:r>
              <a:rPr lang="de-DE" dirty="0" smtClean="0"/>
              <a:t> Freiburg, Germany</a:t>
            </a:r>
          </a:p>
          <a:p>
            <a:pPr>
              <a:buFont typeface="Wingdings" pitchFamily="2" charset="2"/>
              <a:buNone/>
            </a:pPr>
            <a:r>
              <a:rPr lang="de-DE" sz="2400" i="1" dirty="0" smtClean="0">
                <a:latin typeface="Monotype Corsiva" pitchFamily="66" charset="0"/>
              </a:rPr>
              <a:t>direktor@rz.uni-freiburg.de</a:t>
            </a:r>
          </a:p>
        </p:txBody>
      </p:sp>
      <p:sp>
        <p:nvSpPr>
          <p:cNvPr id="6147" name="Titel 5"/>
          <p:cNvSpPr>
            <a:spLocks noGrp="1"/>
          </p:cNvSpPr>
          <p:nvPr>
            <p:ph type="ctrTitle"/>
          </p:nvPr>
        </p:nvSpPr>
        <p:spPr>
          <a:xfrm>
            <a:off x="466724" y="1346200"/>
            <a:ext cx="7921699" cy="1368425"/>
          </a:xfrm>
        </p:spPr>
        <p:txBody>
          <a:bodyPr/>
          <a:lstStyle/>
          <a:p>
            <a:pPr algn="ctr"/>
            <a:r>
              <a:rPr lang="en-US" sz="4000" b="1" dirty="0"/>
              <a:t>Migration, Emulation and </a:t>
            </a:r>
            <a:r>
              <a:rPr lang="en-US" sz="4000" b="1" dirty="0" smtClean="0"/>
              <a:t>beyond</a:t>
            </a:r>
            <a:br>
              <a:rPr lang="en-US" sz="4000" b="1" dirty="0" smtClean="0"/>
            </a:br>
            <a:r>
              <a:rPr lang="en-US" sz="3600" b="1" dirty="0" smtClean="0"/>
              <a:t> </a:t>
            </a:r>
            <a:r>
              <a:rPr lang="en-US" sz="2400" b="1" dirty="0" smtClean="0"/>
              <a:t>– more </a:t>
            </a:r>
            <a:r>
              <a:rPr lang="en-US" sz="2400" b="1" dirty="0"/>
              <a:t>challenges looming </a:t>
            </a:r>
            <a:r>
              <a:rPr lang="en-US" sz="2400" b="1" dirty="0" smtClean="0"/>
              <a:t>on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/>
              <a:t>preservation</a:t>
            </a:r>
            <a:r>
              <a:rPr lang="de-DE" sz="2400" b="1" dirty="0"/>
              <a:t> </a:t>
            </a:r>
            <a:r>
              <a:rPr lang="de-DE" sz="2400" b="1" dirty="0" err="1" smtClean="0"/>
              <a:t>horizon</a:t>
            </a:r>
            <a:r>
              <a:rPr lang="de-DE" sz="2400" b="1" dirty="0" smtClean="0"/>
              <a:t> – </a:t>
            </a:r>
            <a:endParaRPr lang="de-DE" sz="3600" b="1" dirty="0" smtClean="0"/>
          </a:p>
        </p:txBody>
      </p:sp>
      <p:sp>
        <p:nvSpPr>
          <p:cNvPr id="6148" name="Fußzeilenplatzhalt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51613"/>
            <a:ext cx="5805488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6149" name="Foliennummernplatzhalt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3313" y="6551613"/>
            <a:ext cx="420687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6514F9B6-7633-456F-8AD3-B3A9E9C29F45}" type="slidenum">
              <a:rPr lang="de-DE">
                <a:solidFill>
                  <a:srgbClr val="898989"/>
                </a:solidFill>
              </a:rPr>
              <a:pPr defTabSz="914400" eaLnBrk="1" hangingPunct="1"/>
              <a:t>1</a:t>
            </a:fld>
            <a:endParaRPr lang="de-DE">
              <a:solidFill>
                <a:srgbClr val="898989"/>
              </a:solidFill>
            </a:endParaRPr>
          </a:p>
        </p:txBody>
      </p:sp>
      <p:pic>
        <p:nvPicPr>
          <p:cNvPr id="6153" name="Picture 9" descr="http://www.christas-bilder.de/resources/_wsb_534x285_Karte-Freibu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2264"/>
            <a:ext cx="3678797" cy="196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www.staedte-fotos.de/1024/freiburg-breisgau-muenster-zur-zeit-224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15" y="4862264"/>
            <a:ext cx="2565732" cy="19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7704087" cy="720725"/>
          </a:xfrm>
        </p:spPr>
        <p:txBody>
          <a:bodyPr/>
          <a:lstStyle/>
          <a:p>
            <a:r>
              <a:rPr lang="de-DE" dirty="0"/>
              <a:t>Libraries – </a:t>
            </a:r>
            <a:r>
              <a:rPr lang="de-DE" dirty="0" err="1"/>
              <a:t>expecting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unexpected</a:t>
            </a:r>
            <a:r>
              <a:rPr lang="de-DE" dirty="0" smtClean="0"/>
              <a:t>? (2)</a:t>
            </a:r>
            <a:endParaRPr lang="de-DE" dirty="0" smtClean="0"/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Digital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not </a:t>
            </a:r>
            <a:r>
              <a:rPr lang="de-DE" sz="2400" dirty="0" err="1" smtClean="0"/>
              <a:t>necessary</a:t>
            </a:r>
            <a:r>
              <a:rPr lang="de-DE" sz="2400" dirty="0" smtClean="0"/>
              <a:t> </a:t>
            </a:r>
            <a:r>
              <a:rPr lang="de-DE" sz="2400" dirty="0" err="1" smtClean="0"/>
              <a:t>static</a:t>
            </a:r>
            <a:r>
              <a:rPr lang="de-DE" sz="2400" dirty="0" smtClean="0"/>
              <a:t> – </a:t>
            </a:r>
            <a:r>
              <a:rPr lang="de-DE" sz="2400" dirty="0" err="1" smtClean="0"/>
              <a:t>at</a:t>
            </a:r>
            <a:r>
              <a:rPr lang="de-DE" sz="2400" dirty="0" smtClean="0"/>
              <a:t> least not in a </a:t>
            </a:r>
            <a:r>
              <a:rPr lang="de-DE" sz="2400" dirty="0" err="1" smtClean="0"/>
              <a:t>networked</a:t>
            </a:r>
            <a:r>
              <a:rPr lang="de-DE" sz="2400" dirty="0" smtClean="0"/>
              <a:t> </a:t>
            </a:r>
            <a:r>
              <a:rPr lang="de-DE" sz="2400" dirty="0" err="1" smtClean="0"/>
              <a:t>world</a:t>
            </a:r>
            <a:r>
              <a:rPr lang="de-DE" sz="2400" dirty="0" smtClean="0"/>
              <a:t>.</a:t>
            </a:r>
          </a:p>
          <a:p>
            <a:pPr lvl="1"/>
            <a:r>
              <a:rPr lang="de-DE" sz="2000" dirty="0" err="1" smtClean="0"/>
              <a:t>Example</a:t>
            </a:r>
            <a:r>
              <a:rPr lang="de-DE" sz="2000" dirty="0" smtClean="0"/>
              <a:t>: a </a:t>
            </a:r>
            <a:r>
              <a:rPr lang="de-DE" sz="2000" dirty="0" err="1" smtClean="0"/>
              <a:t>text</a:t>
            </a:r>
            <a:r>
              <a:rPr lang="de-DE" sz="2000" dirty="0" smtClean="0"/>
              <a:t> </a:t>
            </a:r>
            <a:r>
              <a:rPr lang="de-DE" sz="2000" dirty="0" err="1" smtClean="0"/>
              <a:t>book</a:t>
            </a:r>
            <a:r>
              <a:rPr lang="de-DE" sz="2000" dirty="0" smtClean="0"/>
              <a:t>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tries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enhance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understanding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an </a:t>
            </a:r>
            <a:r>
              <a:rPr lang="de-DE" sz="2000" dirty="0" err="1" smtClean="0"/>
              <a:t>economy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presenting</a:t>
            </a:r>
            <a:r>
              <a:rPr lang="de-DE" sz="2000" dirty="0" smtClean="0"/>
              <a:t> real live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stock </a:t>
            </a:r>
            <a:r>
              <a:rPr lang="de-DE" sz="2000" dirty="0" err="1" smtClean="0"/>
              <a:t>exchange</a:t>
            </a:r>
            <a:endParaRPr lang="de-DE" sz="2000" dirty="0" smtClean="0"/>
          </a:p>
          <a:p>
            <a:pPr lvl="1"/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help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experts</a:t>
            </a:r>
            <a:r>
              <a:rPr lang="de-DE" sz="2000" dirty="0" smtClean="0"/>
              <a:t> </a:t>
            </a:r>
            <a:r>
              <a:rPr lang="de-DE" sz="2000" dirty="0" err="1" smtClean="0"/>
              <a:t>believe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such a </a:t>
            </a:r>
            <a:r>
              <a:rPr lang="de-DE" sz="2000" dirty="0" err="1" smtClean="0"/>
              <a:t>scenario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rubbish</a:t>
            </a:r>
            <a:r>
              <a:rPr lang="de-DE" sz="2000" dirty="0" smtClean="0"/>
              <a:t> </a:t>
            </a:r>
          </a:p>
          <a:p>
            <a:pPr lvl="2"/>
            <a:r>
              <a:rPr lang="de-DE" sz="2000" dirty="0" err="1" smtClean="0"/>
              <a:t>It</a:t>
            </a:r>
            <a:r>
              <a:rPr lang="de-DE" sz="2000" dirty="0" smtClean="0"/>
              <a:t> will happen </a:t>
            </a:r>
            <a:r>
              <a:rPr lang="de-DE" sz="2000" dirty="0" err="1" smtClean="0"/>
              <a:t>anyway</a:t>
            </a:r>
            <a:r>
              <a:rPr lang="de-DE" sz="2000" dirty="0" smtClean="0"/>
              <a:t> </a:t>
            </a:r>
            <a:endParaRPr lang="de-DE" sz="2000" dirty="0" smtClean="0"/>
          </a:p>
          <a:p>
            <a:pPr lvl="1"/>
            <a:r>
              <a:rPr lang="de-DE" sz="2000" dirty="0" err="1" smtClean="0"/>
              <a:t>Example</a:t>
            </a:r>
            <a:r>
              <a:rPr lang="de-DE" sz="2000" dirty="0" smtClean="0"/>
              <a:t>: a </a:t>
            </a:r>
            <a:r>
              <a:rPr lang="de-DE" sz="2000" dirty="0" err="1" smtClean="0"/>
              <a:t>text</a:t>
            </a:r>
            <a:r>
              <a:rPr lang="de-DE" sz="2000" dirty="0" smtClean="0"/>
              <a:t> </a:t>
            </a:r>
            <a:r>
              <a:rPr lang="de-DE" sz="2000" dirty="0" err="1" smtClean="0"/>
              <a:t>book</a:t>
            </a:r>
            <a:r>
              <a:rPr lang="de-DE" sz="2000" dirty="0" smtClean="0"/>
              <a:t>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tries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enhance</a:t>
            </a:r>
            <a:r>
              <a:rPr lang="de-DE" sz="2000" dirty="0" smtClean="0"/>
              <a:t> a </a:t>
            </a:r>
            <a:r>
              <a:rPr lang="de-DE" sz="2000" dirty="0" err="1" smtClean="0"/>
              <a:t>concept</a:t>
            </a:r>
            <a:r>
              <a:rPr lang="de-DE" sz="2000" dirty="0" smtClean="0"/>
              <a:t> via real live </a:t>
            </a:r>
            <a:r>
              <a:rPr lang="de-DE" sz="2000" dirty="0" err="1" smtClean="0"/>
              <a:t>simulation</a:t>
            </a:r>
            <a:r>
              <a:rPr lang="de-DE" sz="2000" dirty="0" smtClean="0"/>
              <a:t> </a:t>
            </a:r>
            <a:r>
              <a:rPr lang="de-DE" sz="2000" dirty="0" err="1" smtClean="0"/>
              <a:t>runs</a:t>
            </a:r>
            <a:r>
              <a:rPr lang="de-DE" sz="2000" dirty="0" smtClean="0"/>
              <a:t> on a </a:t>
            </a:r>
            <a:r>
              <a:rPr lang="de-DE" sz="2000" dirty="0" err="1" smtClean="0"/>
              <a:t>computer</a:t>
            </a:r>
            <a:endParaRPr lang="de-DE" sz="2000" dirty="0" smtClean="0"/>
          </a:p>
          <a:p>
            <a:pPr lvl="2"/>
            <a:r>
              <a:rPr lang="de-DE" sz="2000" dirty="0" smtClean="0"/>
              <a:t>„</a:t>
            </a:r>
            <a:r>
              <a:rPr lang="de-DE" sz="2000" dirty="0" smtClean="0"/>
              <a:t>Energiewende“ </a:t>
            </a:r>
            <a:r>
              <a:rPr lang="de-DE" sz="2000" dirty="0" smtClean="0"/>
              <a:t>(</a:t>
            </a:r>
            <a:r>
              <a:rPr lang="de-DE" sz="2000" dirty="0" err="1" smtClean="0"/>
              <a:t>using</a:t>
            </a:r>
            <a:r>
              <a:rPr lang="de-DE" sz="2000" dirty="0" smtClean="0"/>
              <a:t>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sources</a:t>
            </a:r>
            <a:r>
              <a:rPr lang="de-DE" sz="2000" dirty="0" smtClean="0"/>
              <a:t>):  </a:t>
            </a:r>
            <a:r>
              <a:rPr lang="de-DE" sz="2000" dirty="0" err="1" smtClean="0"/>
              <a:t>influence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side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 on </a:t>
            </a:r>
            <a:r>
              <a:rPr lang="de-DE" sz="2000" dirty="0" err="1" smtClean="0"/>
              <a:t>the</a:t>
            </a:r>
            <a:r>
              <a:rPr lang="de-DE" sz="2000" dirty="0" smtClean="0"/>
              <a:t> mix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sources</a:t>
            </a:r>
            <a:r>
              <a:rPr lang="de-DE" sz="2000" dirty="0" smtClean="0"/>
              <a:t> (</a:t>
            </a:r>
            <a:r>
              <a:rPr lang="de-DE" sz="2000" dirty="0" err="1" smtClean="0"/>
              <a:t>like</a:t>
            </a:r>
            <a:r>
              <a:rPr lang="de-DE" sz="2000" dirty="0" smtClean="0"/>
              <a:t> </a:t>
            </a:r>
            <a:r>
              <a:rPr lang="de-DE" sz="2000" dirty="0" err="1" smtClean="0"/>
              <a:t>storage</a:t>
            </a:r>
            <a:r>
              <a:rPr lang="de-DE" sz="2000" dirty="0" smtClean="0"/>
              <a:t> </a:t>
            </a:r>
            <a:r>
              <a:rPr lang="de-DE" sz="2000" dirty="0" err="1" smtClean="0"/>
              <a:t>capabilities</a:t>
            </a:r>
            <a:r>
              <a:rPr lang="de-DE" sz="2000" dirty="0" smtClean="0"/>
              <a:t>)</a:t>
            </a:r>
          </a:p>
          <a:p>
            <a:r>
              <a:rPr lang="de-DE" dirty="0" smtClean="0"/>
              <a:t>Such </a:t>
            </a:r>
            <a:r>
              <a:rPr lang="de-DE" dirty="0" err="1" smtClean="0"/>
              <a:t>thing</a:t>
            </a:r>
            <a:r>
              <a:rPr lang="de-DE" dirty="0" err="1" smtClean="0"/>
              <a:t>s</a:t>
            </a:r>
            <a:r>
              <a:rPr lang="de-DE" dirty="0" smtClean="0"/>
              <a:t> do not </a:t>
            </a:r>
            <a:r>
              <a:rPr lang="de-DE" dirty="0" err="1" smtClean="0"/>
              <a:t>exist</a:t>
            </a:r>
            <a:r>
              <a:rPr lang="de-DE" dirty="0" smtClean="0"/>
              <a:t>?</a:t>
            </a:r>
            <a:endParaRPr lang="de-DE" dirty="0" smtClean="0"/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0E7060C0-75FC-46E7-AC15-A06D0163313F}" type="slidenum">
              <a:rPr lang="de-DE">
                <a:solidFill>
                  <a:srgbClr val="898989"/>
                </a:solidFill>
              </a:rPr>
              <a:pPr defTabSz="914400" eaLnBrk="1" hangingPunct="1"/>
              <a:t>10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Apple ….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Are </a:t>
            </a:r>
            <a:r>
              <a:rPr lang="de-DE" sz="2400" dirty="0" err="1" smtClean="0"/>
              <a:t>building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own</a:t>
            </a:r>
            <a:r>
              <a:rPr lang="de-DE" sz="2400" dirty="0" smtClean="0"/>
              <a:t> </a:t>
            </a:r>
            <a:r>
              <a:rPr lang="de-DE" sz="2400" dirty="0" err="1" smtClean="0"/>
              <a:t>eco</a:t>
            </a:r>
            <a:r>
              <a:rPr lang="de-DE" sz="2400" dirty="0" smtClean="0"/>
              <a:t> </a:t>
            </a:r>
            <a:r>
              <a:rPr lang="de-DE" sz="2400" dirty="0" err="1" smtClean="0"/>
              <a:t>system</a:t>
            </a:r>
            <a:r>
              <a:rPr lang="de-DE" sz="2400" dirty="0" smtClean="0"/>
              <a:t>:</a:t>
            </a:r>
            <a:endParaRPr lang="de-DE" sz="2400" dirty="0" smtClean="0"/>
          </a:p>
          <a:p>
            <a:pPr lvl="1"/>
            <a:r>
              <a:rPr lang="de-DE" sz="2000" dirty="0" smtClean="0"/>
              <a:t>Software Apple </a:t>
            </a:r>
            <a:r>
              <a:rPr lang="de-DE" sz="2000" dirty="0" err="1" smtClean="0"/>
              <a:t>iBooks</a:t>
            </a:r>
            <a:r>
              <a:rPr lang="de-DE" sz="2000" dirty="0" smtClean="0"/>
              <a:t> </a:t>
            </a:r>
            <a:r>
              <a:rPr lang="de-DE" sz="2000" dirty="0" err="1" smtClean="0"/>
              <a:t>author</a:t>
            </a:r>
            <a:r>
              <a:rPr lang="de-DE" sz="2000" dirty="0" smtClean="0"/>
              <a:t> …</a:t>
            </a:r>
            <a:br>
              <a:rPr lang="de-DE" sz="2000" dirty="0" smtClean="0"/>
            </a:br>
            <a:r>
              <a:rPr lang="de-DE" sz="2000" dirty="0" err="1" smtClean="0"/>
              <a:t>quote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1600" dirty="0" smtClean="0">
                <a:hlinkClick r:id="rId2"/>
              </a:rPr>
              <a:t>http</a:t>
            </a:r>
            <a:r>
              <a:rPr lang="de-DE" sz="1600" dirty="0" smtClean="0">
                <a:hlinkClick r:id="rId2"/>
              </a:rPr>
              <a:t>://www.apple.com/de/ibooks-author/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>
                <a:latin typeface="Monotype Corsiva" pitchFamily="66" charset="0"/>
              </a:rPr>
              <a:t>iBooks</a:t>
            </a:r>
            <a:r>
              <a:rPr lang="de-DE" sz="2000" dirty="0" smtClean="0">
                <a:latin typeface="Monotype Corsiva" pitchFamily="66" charset="0"/>
              </a:rPr>
              <a:t> </a:t>
            </a:r>
            <a:r>
              <a:rPr lang="de-DE" sz="2000" dirty="0" err="1" smtClean="0">
                <a:latin typeface="Monotype Corsiva" pitchFamily="66" charset="0"/>
              </a:rPr>
              <a:t>Author</a:t>
            </a:r>
            <a:r>
              <a:rPr lang="de-DE" sz="2000" dirty="0" smtClean="0">
                <a:latin typeface="Monotype Corsiva" pitchFamily="66" charset="0"/>
              </a:rPr>
              <a:t>. </a:t>
            </a:r>
            <a:r>
              <a:rPr lang="de-DE" sz="2000" dirty="0" smtClean="0">
                <a:latin typeface="Monotype Corsiva" pitchFamily="66" charset="0"/>
              </a:rPr>
              <a:t> </a:t>
            </a:r>
            <a:r>
              <a:rPr lang="de-DE" sz="2000" dirty="0" err="1" smtClean="0">
                <a:latin typeface="Monotype Corsiva" pitchFamily="66" charset="0"/>
              </a:rPr>
              <a:t>Produce</a:t>
            </a:r>
            <a:r>
              <a:rPr lang="de-DE" sz="2000" dirty="0" smtClean="0">
                <a:latin typeface="Monotype Corsiva" pitchFamily="66" charset="0"/>
              </a:rPr>
              <a:t> </a:t>
            </a:r>
            <a:r>
              <a:rPr lang="de-DE" sz="2000" dirty="0" err="1" smtClean="0">
                <a:latin typeface="Monotype Corsiva" pitchFamily="66" charset="0"/>
              </a:rPr>
              <a:t>and</a:t>
            </a:r>
            <a:r>
              <a:rPr lang="de-DE" sz="2000" dirty="0" smtClean="0">
                <a:latin typeface="Monotype Corsiva" pitchFamily="66" charset="0"/>
              </a:rPr>
              <a:t> </a:t>
            </a:r>
            <a:r>
              <a:rPr lang="de-DE" sz="2000" dirty="0" err="1" smtClean="0">
                <a:latin typeface="Monotype Corsiva" pitchFamily="66" charset="0"/>
              </a:rPr>
              <a:t>publish</a:t>
            </a:r>
            <a:r>
              <a:rPr lang="de-DE" sz="2000" dirty="0" smtClean="0">
                <a:latin typeface="Monotype Corsiva" pitchFamily="66" charset="0"/>
              </a:rPr>
              <a:t> </a:t>
            </a:r>
            <a:r>
              <a:rPr lang="de-DE" sz="2000" dirty="0" err="1" smtClean="0">
                <a:latin typeface="Monotype Corsiva" pitchFamily="66" charset="0"/>
              </a:rPr>
              <a:t>amazing</a:t>
            </a:r>
            <a:r>
              <a:rPr lang="de-DE" sz="2000" dirty="0" smtClean="0">
                <a:latin typeface="Monotype Corsiva" pitchFamily="66" charset="0"/>
              </a:rPr>
              <a:t> multi-</a:t>
            </a:r>
            <a:r>
              <a:rPr lang="de-DE" sz="2000" dirty="0" err="1" smtClean="0">
                <a:latin typeface="Monotype Corsiva" pitchFamily="66" charset="0"/>
              </a:rPr>
              <a:t>touch</a:t>
            </a:r>
            <a:r>
              <a:rPr lang="de-DE" sz="2000" dirty="0" smtClean="0">
                <a:latin typeface="Monotype Corsiva" pitchFamily="66" charset="0"/>
              </a:rPr>
              <a:t> </a:t>
            </a:r>
            <a:r>
              <a:rPr lang="de-DE" sz="2000" dirty="0" err="1" smtClean="0">
                <a:latin typeface="Monotype Corsiva" pitchFamily="66" charset="0"/>
              </a:rPr>
              <a:t>books</a:t>
            </a:r>
            <a:r>
              <a:rPr lang="de-DE" sz="2000" dirty="0" smtClean="0">
                <a:latin typeface="Monotype Corsiva" pitchFamily="66" charset="0"/>
              </a:rPr>
              <a:t> </a:t>
            </a:r>
            <a:r>
              <a:rPr lang="de-DE" sz="2000" dirty="0" err="1" smtClean="0">
                <a:latin typeface="Monotype Corsiva" pitchFamily="66" charset="0"/>
              </a:rPr>
              <a:t>for</a:t>
            </a:r>
            <a:r>
              <a:rPr lang="de-DE" sz="2000" dirty="0" smtClean="0">
                <a:latin typeface="Monotype Corsiva" pitchFamily="66" charset="0"/>
              </a:rPr>
              <a:t> </a:t>
            </a:r>
            <a:r>
              <a:rPr lang="de-DE" sz="2000" dirty="0" err="1" smtClean="0">
                <a:latin typeface="Monotype Corsiva" pitchFamily="66" charset="0"/>
              </a:rPr>
              <a:t>iPad</a:t>
            </a:r>
            <a:r>
              <a:rPr lang="de-DE" sz="2000" dirty="0" smtClean="0">
                <a:latin typeface="Monotype Corsiva" pitchFamily="66" charset="0"/>
              </a:rPr>
              <a:t> </a:t>
            </a:r>
            <a:endParaRPr lang="de-DE" sz="2000" dirty="0" smtClean="0"/>
          </a:p>
          <a:p>
            <a:pPr lvl="1"/>
            <a:r>
              <a:rPr lang="de-DE" sz="2000" dirty="0" err="1" smtClean="0"/>
              <a:t>iPad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ebook</a:t>
            </a:r>
            <a:r>
              <a:rPr lang="de-DE" sz="2000" dirty="0" smtClean="0"/>
              <a:t>-reader </a:t>
            </a:r>
            <a:r>
              <a:rPr lang="de-DE" sz="2000" dirty="0" smtClean="0"/>
              <a:t>(online via WLAN, UMTS)</a:t>
            </a:r>
          </a:p>
          <a:p>
            <a:pPr lvl="2"/>
            <a:r>
              <a:rPr lang="de-DE" sz="2000" dirty="0" err="1" smtClean="0"/>
              <a:t>Finally</a:t>
            </a:r>
            <a:r>
              <a:rPr lang="de-DE" sz="2000" dirty="0" smtClean="0"/>
              <a:t> „</a:t>
            </a:r>
            <a:r>
              <a:rPr lang="de-DE" sz="2000" dirty="0" err="1" smtClean="0"/>
              <a:t>ubiquitous</a:t>
            </a:r>
            <a:r>
              <a:rPr lang="de-DE" sz="2000" dirty="0" smtClean="0"/>
              <a:t> </a:t>
            </a:r>
            <a:r>
              <a:rPr lang="de-DE" sz="2000" dirty="0" err="1" smtClean="0"/>
              <a:t>computing</a:t>
            </a:r>
            <a:r>
              <a:rPr lang="de-DE" sz="2000" dirty="0" smtClean="0"/>
              <a:t>“, „</a:t>
            </a:r>
            <a:r>
              <a:rPr lang="de-DE" sz="2000" dirty="0" err="1" smtClean="0"/>
              <a:t>always</a:t>
            </a:r>
            <a:r>
              <a:rPr lang="de-DE" sz="2000" dirty="0" smtClean="0"/>
              <a:t> on“</a:t>
            </a:r>
          </a:p>
          <a:p>
            <a:pPr lvl="2"/>
            <a:r>
              <a:rPr lang="de-DE" sz="2000" dirty="0" smtClean="0"/>
              <a:t>Touch-</a:t>
            </a:r>
            <a:r>
              <a:rPr lang="de-DE" sz="2000" dirty="0" err="1" smtClean="0"/>
              <a:t>interaction</a:t>
            </a:r>
            <a:endParaRPr lang="de-DE" sz="2000" dirty="0" smtClean="0"/>
          </a:p>
          <a:p>
            <a:pPr lvl="3"/>
            <a:r>
              <a:rPr lang="de-DE" sz="1800" dirty="0" smtClean="0"/>
              <a:t>More </a:t>
            </a:r>
            <a:r>
              <a:rPr lang="de-DE" sz="1800" dirty="0" err="1" smtClean="0"/>
              <a:t>than</a:t>
            </a:r>
            <a:r>
              <a:rPr lang="de-DE" sz="1800" dirty="0" smtClean="0"/>
              <a:t> </a:t>
            </a:r>
            <a:r>
              <a:rPr lang="de-DE" sz="1800" dirty="0" err="1" smtClean="0"/>
              <a:t>turning</a:t>
            </a:r>
            <a:r>
              <a:rPr lang="de-DE" sz="1800" dirty="0" smtClean="0"/>
              <a:t> </a:t>
            </a:r>
            <a:r>
              <a:rPr lang="de-DE" sz="1800" dirty="0" err="1" smtClean="0"/>
              <a:t>pages</a:t>
            </a:r>
            <a:r>
              <a:rPr lang="de-DE" sz="1800" dirty="0" smtClean="0"/>
              <a:t>: </a:t>
            </a:r>
            <a:r>
              <a:rPr lang="de-DE" sz="1800" dirty="0" err="1" smtClean="0"/>
              <a:t>trigger</a:t>
            </a:r>
            <a:r>
              <a:rPr lang="de-DE" sz="1800" dirty="0" smtClean="0"/>
              <a:t> </a:t>
            </a:r>
            <a:r>
              <a:rPr lang="de-DE" sz="1800" dirty="0" err="1" smtClean="0"/>
              <a:t>actions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activities</a:t>
            </a:r>
            <a:endParaRPr lang="de-DE" sz="1800" dirty="0" smtClean="0"/>
          </a:p>
          <a:p>
            <a:pPr lvl="2"/>
            <a:r>
              <a:rPr lang="de-DE" sz="2000" dirty="0" smtClean="0"/>
              <a:t>Multimedia (</a:t>
            </a:r>
            <a:r>
              <a:rPr lang="de-DE" sz="2000" dirty="0" err="1" smtClean="0"/>
              <a:t>video</a:t>
            </a:r>
            <a:r>
              <a:rPr lang="de-DE" sz="2000" dirty="0" smtClean="0"/>
              <a:t>, </a:t>
            </a:r>
            <a:r>
              <a:rPr lang="de-DE" sz="2000" dirty="0" err="1" smtClean="0"/>
              <a:t>sound</a:t>
            </a:r>
            <a:r>
              <a:rPr lang="de-DE" sz="2000" dirty="0" smtClean="0"/>
              <a:t>, </a:t>
            </a:r>
            <a:r>
              <a:rPr lang="de-DE" sz="2000" dirty="0" err="1" smtClean="0"/>
              <a:t>sequence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pictures</a:t>
            </a:r>
            <a:r>
              <a:rPr lang="de-DE" sz="2000" dirty="0" smtClean="0"/>
              <a:t>, </a:t>
            </a:r>
            <a:r>
              <a:rPr lang="de-DE" sz="2000" dirty="0" err="1" smtClean="0"/>
              <a:t>s</a:t>
            </a:r>
            <a:r>
              <a:rPr lang="de-DE" sz="2000" dirty="0" err="1" smtClean="0"/>
              <a:t>imulations</a:t>
            </a:r>
            <a:r>
              <a:rPr lang="de-DE" sz="2000" dirty="0" smtClean="0"/>
              <a:t>)</a:t>
            </a:r>
            <a:endParaRPr lang="de-DE" sz="2000" dirty="0" smtClean="0"/>
          </a:p>
          <a:p>
            <a:pPr lvl="3"/>
            <a:r>
              <a:rPr lang="de-DE" sz="1800" dirty="0" smtClean="0"/>
              <a:t>Integrated on </a:t>
            </a:r>
            <a:r>
              <a:rPr lang="de-DE" sz="1800" b="1" dirty="0" err="1" smtClean="0"/>
              <a:t>on</a:t>
            </a:r>
            <a:r>
              <a:rPr lang="de-DE" sz="1800" b="1" dirty="0" err="1" smtClean="0"/>
              <a:t>e</a:t>
            </a:r>
            <a:r>
              <a:rPr lang="de-DE" sz="1800" dirty="0" smtClean="0"/>
              <a:t> </a:t>
            </a:r>
            <a:r>
              <a:rPr lang="de-DE" sz="1800" dirty="0" err="1" smtClean="0"/>
              <a:t>page</a:t>
            </a:r>
            <a:r>
              <a:rPr lang="de-DE" sz="1800" dirty="0" smtClean="0"/>
              <a:t>, </a:t>
            </a:r>
            <a:r>
              <a:rPr lang="de-DE" sz="1800" dirty="0" smtClean="0"/>
              <a:t>inline</a:t>
            </a:r>
          </a:p>
          <a:p>
            <a:pPr lvl="3"/>
            <a:r>
              <a:rPr lang="de-DE" sz="1800" dirty="0" smtClean="0"/>
              <a:t>Contents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loaded</a:t>
            </a:r>
            <a:r>
              <a:rPr lang="de-DE" sz="1800" dirty="0" smtClean="0"/>
              <a:t> online</a:t>
            </a:r>
            <a:endParaRPr lang="de-DE" sz="1800" dirty="0" smtClean="0"/>
          </a:p>
          <a:p>
            <a:pPr lvl="4"/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available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a </a:t>
            </a:r>
            <a:r>
              <a:rPr lang="de-DE" sz="1600" dirty="0" smtClean="0"/>
              <a:t>limited time </a:t>
            </a:r>
            <a:r>
              <a:rPr lang="de-DE" sz="1600" dirty="0" err="1" smtClean="0"/>
              <a:t>period</a:t>
            </a:r>
            <a:r>
              <a:rPr lang="de-DE" sz="1600" dirty="0" smtClean="0"/>
              <a:t> </a:t>
            </a:r>
            <a:r>
              <a:rPr lang="de-DE" sz="1600" dirty="0" smtClean="0"/>
              <a:t> </a:t>
            </a:r>
            <a:r>
              <a:rPr lang="de-DE" sz="1600" dirty="0" smtClean="0"/>
              <a:t>(?)</a:t>
            </a:r>
          </a:p>
          <a:p>
            <a:r>
              <a:rPr lang="de-DE" sz="2000" dirty="0" err="1" smtClean="0"/>
              <a:t>Compare</a:t>
            </a:r>
            <a:r>
              <a:rPr lang="de-DE" sz="2000" dirty="0" smtClean="0"/>
              <a:t>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school</a:t>
            </a:r>
            <a:r>
              <a:rPr lang="de-DE" sz="2000" dirty="0" smtClean="0"/>
              <a:t> </a:t>
            </a:r>
            <a:r>
              <a:rPr lang="de-DE" sz="2000" dirty="0" err="1" smtClean="0"/>
              <a:t>books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their</a:t>
            </a:r>
            <a:r>
              <a:rPr lang="de-DE" sz="2000" dirty="0" smtClean="0"/>
              <a:t> 15 </a:t>
            </a:r>
            <a:r>
              <a:rPr lang="de-DE" sz="2000" dirty="0" err="1" smtClean="0"/>
              <a:t>year</a:t>
            </a:r>
            <a:r>
              <a:rPr lang="de-DE" sz="2000" dirty="0" smtClean="0"/>
              <a:t> </a:t>
            </a:r>
            <a:r>
              <a:rPr lang="de-DE" sz="2000" dirty="0" err="1" smtClean="0"/>
              <a:t>old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endParaRPr lang="de-DE" sz="2000" dirty="0" smtClean="0"/>
          </a:p>
        </p:txBody>
      </p:sp>
      <p:sp>
        <p:nvSpPr>
          <p:cNvPr id="16388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16389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101CA83F-B496-493A-8AB4-390889AD9D1A}" type="slidenum">
              <a:rPr lang="de-DE">
                <a:solidFill>
                  <a:srgbClr val="898989"/>
                </a:solidFill>
              </a:rPr>
              <a:pPr defTabSz="914400" eaLnBrk="1" hangingPunct="1"/>
              <a:t>11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68413"/>
            <a:ext cx="56515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Apple …. (2)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468313" y="1484313"/>
            <a:ext cx="3311599" cy="4751387"/>
          </a:xfrm>
        </p:spPr>
        <p:txBody>
          <a:bodyPr/>
          <a:lstStyle/>
          <a:p>
            <a:r>
              <a:rPr lang="en-US" sz="2400" dirty="0" smtClean="0">
                <a:latin typeface="Monotype Corsiva" pitchFamily="66" charset="0"/>
              </a:rPr>
              <a:t>With </a:t>
            </a:r>
            <a:r>
              <a:rPr lang="en-US" sz="2400" dirty="0">
                <a:latin typeface="Monotype Corsiva" pitchFamily="66" charset="0"/>
              </a:rPr>
              <a:t>galleries, video, interactive diagrams, 3D objects, and more, these books bring content to life in ways the printed page never </a:t>
            </a:r>
            <a:r>
              <a:rPr lang="en-US" sz="2400" dirty="0" smtClean="0">
                <a:latin typeface="Monotype Corsiva" pitchFamily="66" charset="0"/>
              </a:rPr>
              <a:t>could.</a:t>
            </a:r>
            <a:br>
              <a:rPr lang="en-US" sz="2400" dirty="0" smtClean="0">
                <a:latin typeface="Monotype Corsiva" pitchFamily="66" charset="0"/>
              </a:rPr>
            </a:br>
            <a:r>
              <a:rPr lang="de-DE" sz="2400" dirty="0" err="1" smtClean="0"/>
              <a:t>ignore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??</a:t>
            </a:r>
            <a:endParaRPr lang="de-DE" sz="2400" dirty="0" smtClean="0"/>
          </a:p>
          <a:p>
            <a:pPr lvl="1"/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perhaps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future</a:t>
            </a:r>
            <a:r>
              <a:rPr lang="de-DE" sz="2000" dirty="0" smtClean="0"/>
              <a:t>!</a:t>
            </a:r>
            <a:endParaRPr lang="de-DE" sz="2000" dirty="0" smtClean="0"/>
          </a:p>
          <a:p>
            <a:pPr lvl="1"/>
            <a:r>
              <a:rPr lang="de-DE" sz="2000" dirty="0" err="1" smtClean="0"/>
              <a:t>Rather</a:t>
            </a:r>
            <a:r>
              <a:rPr lang="de-DE" sz="2000" dirty="0" smtClean="0"/>
              <a:t> </a:t>
            </a:r>
            <a:r>
              <a:rPr lang="de-DE" sz="2000" dirty="0" err="1" smtClean="0"/>
              <a:t>read</a:t>
            </a:r>
            <a:r>
              <a:rPr lang="de-DE" sz="2000" dirty="0" smtClean="0"/>
              <a:t> 10 </a:t>
            </a:r>
            <a:r>
              <a:rPr lang="de-DE" sz="2000" dirty="0" err="1" smtClean="0"/>
              <a:t>pages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dense</a:t>
            </a:r>
            <a:r>
              <a:rPr lang="de-DE" sz="2000" dirty="0" smtClean="0"/>
              <a:t> </a:t>
            </a:r>
            <a:r>
              <a:rPr lang="de-DE" sz="2000" dirty="0" err="1" smtClean="0"/>
              <a:t>print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understand</a:t>
            </a:r>
            <a:r>
              <a:rPr lang="de-DE" sz="2000" dirty="0" smtClean="0"/>
              <a:t> </a:t>
            </a:r>
            <a:r>
              <a:rPr lang="de-DE" sz="2000" dirty="0" err="1" smtClean="0"/>
              <a:t>cellular</a:t>
            </a:r>
            <a:r>
              <a:rPr lang="de-DE" sz="2000" dirty="0" smtClean="0"/>
              <a:t> </a:t>
            </a:r>
            <a:r>
              <a:rPr lang="de-DE" sz="2000" dirty="0" err="1" smtClean="0"/>
              <a:t>reproduction</a:t>
            </a:r>
            <a:r>
              <a:rPr lang="de-DE" sz="2000" dirty="0" smtClean="0"/>
              <a:t> –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rather</a:t>
            </a:r>
            <a:r>
              <a:rPr lang="de-DE" sz="2000" dirty="0" smtClean="0"/>
              <a:t> </a:t>
            </a:r>
            <a:r>
              <a:rPr lang="de-DE" sz="2000" dirty="0" err="1" smtClean="0"/>
              <a:t>watch</a:t>
            </a:r>
            <a:r>
              <a:rPr lang="de-DE" sz="2000" dirty="0" smtClean="0"/>
              <a:t> a </a:t>
            </a:r>
            <a:r>
              <a:rPr lang="de-DE" sz="2000" dirty="0" err="1" smtClean="0"/>
              <a:t>short</a:t>
            </a:r>
            <a:r>
              <a:rPr lang="de-DE" sz="2000" dirty="0" smtClean="0"/>
              <a:t> (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good</a:t>
            </a:r>
            <a:r>
              <a:rPr lang="de-DE" sz="2000" dirty="0" smtClean="0"/>
              <a:t>) film?</a:t>
            </a:r>
            <a:endParaRPr lang="de-DE" sz="2000" dirty="0" smtClean="0"/>
          </a:p>
        </p:txBody>
      </p:sp>
      <p:sp>
        <p:nvSpPr>
          <p:cNvPr id="17412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17413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17274FA6-FE10-4694-A739-89E0B139E9ED}" type="slidenum">
              <a:rPr lang="de-DE">
                <a:solidFill>
                  <a:srgbClr val="898989"/>
                </a:solidFill>
              </a:rPr>
              <a:pPr defTabSz="914400" eaLnBrk="1" hangingPunct="1"/>
              <a:t>12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Challenge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libaries</a:t>
            </a:r>
            <a:r>
              <a:rPr lang="de-DE" dirty="0" smtClean="0"/>
              <a:t> ? </a:t>
            </a:r>
            <a:endParaRPr lang="de-DE" dirty="0" smtClean="0"/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How</a:t>
            </a:r>
            <a:r>
              <a:rPr lang="de-DE" sz="2400" dirty="0" smtClean="0"/>
              <a:t> do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preserve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„</a:t>
            </a:r>
            <a:r>
              <a:rPr lang="de-DE" sz="2400" dirty="0" err="1" smtClean="0"/>
              <a:t>book</a:t>
            </a:r>
            <a:r>
              <a:rPr lang="de-DE" sz="2400" dirty="0" smtClean="0"/>
              <a:t>“?</a:t>
            </a:r>
            <a:endParaRPr lang="de-DE" sz="2400" dirty="0" smtClean="0"/>
          </a:p>
          <a:p>
            <a:pPr lvl="1"/>
            <a:r>
              <a:rPr lang="de-DE" sz="2000" dirty="0" err="1" smtClean="0"/>
              <a:t>Put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iPad</a:t>
            </a:r>
            <a:r>
              <a:rPr lang="de-DE" sz="2000" dirty="0" smtClean="0"/>
              <a:t> in a box?</a:t>
            </a:r>
            <a:endParaRPr lang="de-DE" sz="2000" dirty="0" smtClean="0"/>
          </a:p>
          <a:p>
            <a:pPr lvl="2"/>
            <a:r>
              <a:rPr lang="de-DE" sz="2000" dirty="0" err="1" smtClean="0"/>
              <a:t>Threat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like</a:t>
            </a:r>
            <a:r>
              <a:rPr lang="de-DE" sz="2000" dirty="0" smtClean="0"/>
              <a:t> a </a:t>
            </a:r>
            <a:r>
              <a:rPr lang="de-DE" sz="2000" dirty="0" err="1" smtClean="0"/>
              <a:t>book</a:t>
            </a:r>
            <a:r>
              <a:rPr lang="de-DE" sz="2000" dirty="0" smtClean="0"/>
              <a:t>?</a:t>
            </a:r>
            <a:endParaRPr lang="de-DE" sz="2000" dirty="0" smtClean="0"/>
          </a:p>
          <a:p>
            <a:pPr lvl="2"/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its</a:t>
            </a:r>
            <a:r>
              <a:rPr lang="de-DE" sz="2000" dirty="0" smtClean="0"/>
              <a:t> online </a:t>
            </a:r>
            <a:r>
              <a:rPr lang="de-DE" sz="2000" dirty="0" err="1" smtClean="0"/>
              <a:t>contents</a:t>
            </a:r>
            <a:r>
              <a:rPr lang="de-DE" sz="2000" dirty="0" smtClean="0"/>
              <a:t>?</a:t>
            </a:r>
            <a:endParaRPr lang="de-DE" sz="2000" dirty="0" smtClean="0"/>
          </a:p>
          <a:p>
            <a:pPr lvl="2"/>
            <a:r>
              <a:rPr lang="de-DE" sz="2000" dirty="0" err="1" smtClean="0"/>
              <a:t>Maybe</a:t>
            </a:r>
            <a:r>
              <a:rPr lang="de-DE" sz="2000" dirty="0" smtClean="0"/>
              <a:t> in 10 </a:t>
            </a:r>
            <a:r>
              <a:rPr lang="de-DE" sz="2000" dirty="0" err="1" smtClean="0"/>
              <a:t>years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archived</a:t>
            </a:r>
            <a:r>
              <a:rPr lang="de-DE" sz="2000" dirty="0" smtClean="0"/>
              <a:t> </a:t>
            </a:r>
            <a:r>
              <a:rPr lang="de-DE" sz="2000" dirty="0" err="1" smtClean="0"/>
              <a:t>iPad</a:t>
            </a:r>
            <a:r>
              <a:rPr lang="de-DE" sz="2000" dirty="0" smtClean="0"/>
              <a:t> will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empty</a:t>
            </a:r>
            <a:endParaRPr lang="de-DE" sz="2000" dirty="0" smtClean="0"/>
          </a:p>
          <a:p>
            <a:pPr lvl="3"/>
            <a:r>
              <a:rPr lang="de-DE" sz="1800" dirty="0" smtClean="0"/>
              <a:t>The </a:t>
            </a:r>
            <a:r>
              <a:rPr lang="de-DE" sz="1800" dirty="0" err="1" smtClean="0"/>
              <a:t>batteries</a:t>
            </a:r>
            <a:r>
              <a:rPr lang="de-DE" sz="1800" dirty="0" smtClean="0"/>
              <a:t> will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dead</a:t>
            </a:r>
            <a:r>
              <a:rPr lang="de-DE" sz="1800" dirty="0" smtClean="0"/>
              <a:t> </a:t>
            </a:r>
            <a:r>
              <a:rPr lang="de-DE" sz="1800" dirty="0" err="1" smtClean="0"/>
              <a:t>anyway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cannot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changed</a:t>
            </a:r>
            <a:endParaRPr lang="de-DE" sz="1800" dirty="0" smtClean="0"/>
          </a:p>
          <a:p>
            <a:r>
              <a:rPr lang="de-DE" sz="2400" dirty="0" smtClean="0"/>
              <a:t>A </a:t>
            </a:r>
            <a:r>
              <a:rPr lang="de-DE" sz="2400" dirty="0" err="1" smtClean="0"/>
              <a:t>singular</a:t>
            </a:r>
            <a:r>
              <a:rPr lang="de-DE" sz="2400" dirty="0" smtClean="0"/>
              <a:t> </a:t>
            </a:r>
            <a:r>
              <a:rPr lang="de-DE" sz="2400" dirty="0" err="1" smtClean="0"/>
              <a:t>case</a:t>
            </a:r>
            <a:r>
              <a:rPr lang="de-DE" sz="2400" dirty="0" smtClean="0"/>
              <a:t>?</a:t>
            </a:r>
            <a:endParaRPr lang="de-DE" sz="2400" dirty="0" smtClean="0"/>
          </a:p>
          <a:p>
            <a:pPr lvl="1"/>
            <a:r>
              <a:rPr lang="de-DE" sz="2000" dirty="0" smtClean="0"/>
              <a:t>DFG </a:t>
            </a:r>
            <a:r>
              <a:rPr lang="de-DE" sz="2000" dirty="0" err="1" smtClean="0"/>
              <a:t>requests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research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should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preserved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least 10 </a:t>
            </a:r>
            <a:r>
              <a:rPr lang="de-DE" sz="2000" dirty="0" err="1" smtClean="0"/>
              <a:t>years</a:t>
            </a:r>
            <a:r>
              <a:rPr lang="de-DE" sz="2000" dirty="0" smtClean="0"/>
              <a:t>. </a:t>
            </a:r>
            <a:endParaRPr lang="de-DE" sz="2000" dirty="0" smtClean="0"/>
          </a:p>
          <a:p>
            <a:pPr lvl="2"/>
            <a:r>
              <a:rPr lang="de-DE" sz="1600" i="1" dirty="0" smtClean="0"/>
              <a:t>More </a:t>
            </a:r>
            <a:r>
              <a:rPr lang="de-DE" sz="1600" i="1" dirty="0" err="1" smtClean="0"/>
              <a:t>precisely</a:t>
            </a:r>
            <a:r>
              <a:rPr lang="de-DE" sz="1600" i="1" dirty="0" smtClean="0"/>
              <a:t>: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scientists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want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this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and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request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it</a:t>
            </a:r>
            <a:r>
              <a:rPr lang="de-DE" sz="1600" i="1" dirty="0" smtClean="0"/>
              <a:t> via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DFG </a:t>
            </a:r>
            <a:endParaRPr lang="de-DE" sz="1600" i="1" dirty="0" smtClean="0"/>
          </a:p>
          <a:p>
            <a:pPr lvl="1"/>
            <a:r>
              <a:rPr lang="de-DE" sz="2000" dirty="0" smtClean="0"/>
              <a:t>Naive: </a:t>
            </a:r>
            <a:r>
              <a:rPr lang="de-DE" sz="2000" dirty="0" err="1" smtClean="0"/>
              <a:t>research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like</a:t>
            </a:r>
            <a:r>
              <a:rPr lang="de-DE" sz="2000" dirty="0" smtClean="0"/>
              <a:t> </a:t>
            </a:r>
            <a:r>
              <a:rPr lang="de-DE" sz="2000" dirty="0" err="1" smtClean="0"/>
              <a:t>weather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endParaRPr lang="de-DE" sz="2000" dirty="0" smtClean="0"/>
          </a:p>
          <a:p>
            <a:pPr lvl="1"/>
            <a:r>
              <a:rPr lang="de-DE" sz="2000" dirty="0" smtClean="0"/>
              <a:t>Reality: electronic lab </a:t>
            </a:r>
            <a:r>
              <a:rPr lang="de-DE" sz="2000" dirty="0" err="1" smtClean="0"/>
              <a:t>books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used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document</a:t>
            </a:r>
            <a:r>
              <a:rPr lang="de-DE" sz="2000" dirty="0" smtClean="0"/>
              <a:t> </a:t>
            </a:r>
            <a:r>
              <a:rPr lang="de-DE" sz="2000" dirty="0" err="1" smtClean="0"/>
              <a:t>experiments</a:t>
            </a:r>
            <a:r>
              <a:rPr lang="de-DE" sz="2000" dirty="0" smtClean="0"/>
              <a:t> in a lab.</a:t>
            </a:r>
          </a:p>
        </p:txBody>
      </p:sp>
      <p:sp>
        <p:nvSpPr>
          <p:cNvPr id="18436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18437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580832E9-1DA6-42DD-8400-08FEC87CEDA0}" type="slidenum">
              <a:rPr lang="de-DE">
                <a:solidFill>
                  <a:srgbClr val="898989"/>
                </a:solidFill>
              </a:rPr>
              <a:pPr defTabSz="914400" eaLnBrk="1" hangingPunct="1"/>
              <a:t>13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…</a:t>
            </a:r>
            <a:endParaRPr lang="de-DE" dirty="0" smtClean="0"/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Electronic lab </a:t>
            </a:r>
            <a:r>
              <a:rPr lang="de-DE" sz="2400" dirty="0" err="1" smtClean="0"/>
              <a:t>books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proprietary</a:t>
            </a:r>
            <a:r>
              <a:rPr lang="de-DE" sz="2400" dirty="0" smtClean="0"/>
              <a:t> </a:t>
            </a:r>
            <a:r>
              <a:rPr lang="de-DE" sz="2400" dirty="0" err="1" smtClean="0"/>
              <a:t>software</a:t>
            </a:r>
            <a:r>
              <a:rPr lang="de-DE" sz="2400" dirty="0" smtClean="0"/>
              <a:t> </a:t>
            </a:r>
            <a:r>
              <a:rPr lang="de-DE" sz="2400" dirty="0" err="1" smtClean="0"/>
              <a:t>environments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proprietary</a:t>
            </a:r>
            <a:r>
              <a:rPr lang="de-DE" sz="2400" dirty="0" smtClean="0"/>
              <a:t> </a:t>
            </a:r>
            <a:r>
              <a:rPr lang="de-DE" sz="2400" dirty="0" err="1" smtClean="0"/>
              <a:t>storage</a:t>
            </a:r>
            <a:r>
              <a:rPr lang="de-DE" sz="2400" dirty="0" smtClean="0"/>
              <a:t> </a:t>
            </a:r>
            <a:r>
              <a:rPr lang="de-DE" sz="2400" dirty="0" err="1" smtClean="0"/>
              <a:t>formats</a:t>
            </a:r>
            <a:endParaRPr lang="de-DE" sz="2400" dirty="0" smtClean="0"/>
          </a:p>
          <a:p>
            <a:pPr lvl="1"/>
            <a:r>
              <a:rPr lang="de-DE" sz="2000" dirty="0" smtClean="0"/>
              <a:t>Technology </a:t>
            </a:r>
            <a:r>
              <a:rPr lang="de-DE" sz="2000" dirty="0" err="1" smtClean="0"/>
              <a:t>may</a:t>
            </a:r>
            <a:r>
              <a:rPr lang="de-DE" sz="2000" dirty="0" smtClean="0"/>
              <a:t> </a:t>
            </a:r>
            <a:r>
              <a:rPr lang="de-DE" sz="2000" dirty="0" err="1" smtClean="0"/>
              <a:t>well</a:t>
            </a:r>
            <a:r>
              <a:rPr lang="de-DE" sz="2000" dirty="0" smtClean="0"/>
              <a:t> </a:t>
            </a:r>
            <a:r>
              <a:rPr lang="de-DE" sz="2000" dirty="0" err="1" smtClean="0"/>
              <a:t>need</a:t>
            </a:r>
            <a:r>
              <a:rPr lang="de-DE" sz="2000" dirty="0" smtClean="0"/>
              <a:t>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formats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standards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not </a:t>
            </a:r>
            <a:r>
              <a:rPr lang="de-DE" sz="2000" dirty="0" err="1" smtClean="0"/>
              <a:t>yet</a:t>
            </a:r>
            <a:r>
              <a:rPr lang="de-DE" sz="2000" dirty="0" smtClean="0"/>
              <a:t> </a:t>
            </a:r>
            <a:r>
              <a:rPr lang="de-DE" sz="2000" dirty="0" err="1" smtClean="0"/>
              <a:t>set</a:t>
            </a:r>
            <a:endParaRPr lang="de-DE" sz="2000" dirty="0" smtClean="0"/>
          </a:p>
          <a:p>
            <a:pPr lvl="2"/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maybe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never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set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</a:t>
            </a:r>
            <a:endParaRPr lang="de-DE" sz="2000" dirty="0" smtClean="0">
              <a:sym typeface="Wingdings" pitchFamily="2" charset="2"/>
            </a:endParaRPr>
          </a:p>
          <a:p>
            <a:pPr lvl="1"/>
            <a:r>
              <a:rPr lang="de-DE" sz="2000" dirty="0" err="1" smtClean="0">
                <a:sym typeface="Wingdings" pitchFamily="2" charset="2"/>
              </a:rPr>
              <a:t>To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read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and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interpret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the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data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you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need</a:t>
            </a:r>
            <a:r>
              <a:rPr lang="de-DE" sz="2000" dirty="0" smtClean="0">
                <a:sym typeface="Wingdings" pitchFamily="2" charset="2"/>
              </a:rPr>
              <a:t> a </a:t>
            </a:r>
            <a:r>
              <a:rPr lang="de-DE" sz="2000" dirty="0" err="1" smtClean="0">
                <a:sym typeface="Wingdings" pitchFamily="2" charset="2"/>
              </a:rPr>
              <a:t>run</a:t>
            </a:r>
            <a:r>
              <a:rPr lang="de-DE" sz="2000" dirty="0" smtClean="0">
                <a:sym typeface="Wingdings" pitchFamily="2" charset="2"/>
              </a:rPr>
              <a:t> time </a:t>
            </a:r>
            <a:r>
              <a:rPr lang="de-DE" sz="2000" dirty="0" err="1" smtClean="0">
                <a:sym typeface="Wingdings" pitchFamily="2" charset="2"/>
              </a:rPr>
              <a:t>environment</a:t>
            </a:r>
            <a:endParaRPr lang="de-DE" sz="2000" dirty="0" smtClean="0">
              <a:sym typeface="Wingdings" pitchFamily="2" charset="2"/>
            </a:endParaRPr>
          </a:p>
          <a:p>
            <a:pPr lvl="2"/>
            <a:r>
              <a:rPr lang="de-DE" sz="2000" dirty="0" err="1" smtClean="0">
                <a:sym typeface="Wingdings" pitchFamily="2" charset="2"/>
              </a:rPr>
              <a:t>Which</a:t>
            </a:r>
            <a:r>
              <a:rPr lang="de-DE" sz="2000" dirty="0" smtClean="0">
                <a:sym typeface="Wingdings" pitchFamily="2" charset="2"/>
              </a:rPr>
              <a:t> will </a:t>
            </a:r>
            <a:r>
              <a:rPr lang="de-DE" sz="2000" dirty="0" err="1" smtClean="0">
                <a:sym typeface="Wingdings" pitchFamily="2" charset="2"/>
              </a:rPr>
              <a:t>be</a:t>
            </a:r>
            <a:r>
              <a:rPr lang="de-DE" sz="2000" dirty="0" smtClean="0">
                <a:sym typeface="Wingdings" pitchFamily="2" charset="2"/>
              </a:rPr>
              <a:t> 10 </a:t>
            </a:r>
            <a:r>
              <a:rPr lang="de-DE" sz="2000" dirty="0" err="1" smtClean="0">
                <a:sym typeface="Wingdings" pitchFamily="2" charset="2"/>
              </a:rPr>
              <a:t>years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old</a:t>
            </a:r>
            <a:r>
              <a:rPr lang="de-DE" sz="2000" dirty="0" smtClean="0">
                <a:sym typeface="Wingdings" pitchFamily="2" charset="2"/>
              </a:rPr>
              <a:t> in 10 </a:t>
            </a:r>
            <a:r>
              <a:rPr lang="de-DE" sz="2000" dirty="0" err="1" smtClean="0">
                <a:sym typeface="Wingdings" pitchFamily="2" charset="2"/>
              </a:rPr>
              <a:t>years</a:t>
            </a:r>
            <a:r>
              <a:rPr lang="de-DE" sz="2000" dirty="0" smtClean="0">
                <a:sym typeface="Wingdings" pitchFamily="2" charset="2"/>
              </a:rPr>
              <a:t>  </a:t>
            </a:r>
            <a:r>
              <a:rPr lang="de-DE" sz="2000" dirty="0" smtClean="0">
                <a:sym typeface="Wingdings" pitchFamily="2" charset="2"/>
              </a:rPr>
              <a:t></a:t>
            </a:r>
          </a:p>
          <a:p>
            <a:pPr lvl="3"/>
            <a:r>
              <a:rPr lang="de-DE" sz="1800" dirty="0" err="1" smtClean="0">
                <a:sym typeface="Wingdings" pitchFamily="2" charset="2"/>
              </a:rPr>
              <a:t>And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may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no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longer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exist</a:t>
            </a:r>
            <a:r>
              <a:rPr lang="de-DE" sz="1800" dirty="0" smtClean="0">
                <a:sym typeface="Wingdings" pitchFamily="2" charset="2"/>
              </a:rPr>
              <a:t> </a:t>
            </a:r>
            <a:endParaRPr lang="de-DE" sz="1800" dirty="0" smtClean="0">
              <a:sym typeface="Wingdings" pitchFamily="2" charset="2"/>
            </a:endParaRPr>
          </a:p>
          <a:p>
            <a:pPr lvl="3"/>
            <a:r>
              <a:rPr lang="de-DE" sz="1800" dirty="0" err="1" smtClean="0">
                <a:sym typeface="Wingdings" pitchFamily="2" charset="2"/>
              </a:rPr>
              <a:t>Perhaps</a:t>
            </a:r>
            <a:r>
              <a:rPr lang="de-DE" sz="1800" dirty="0" smtClean="0">
                <a:sym typeface="Wingdings" pitchFamily="2" charset="2"/>
              </a:rPr>
              <a:t> in </a:t>
            </a:r>
            <a:r>
              <a:rPr lang="de-DE" sz="1800" dirty="0" smtClean="0">
                <a:sym typeface="Wingdings" pitchFamily="2" charset="2"/>
              </a:rPr>
              <a:t>10 </a:t>
            </a:r>
            <a:r>
              <a:rPr lang="de-DE" sz="1800" dirty="0" err="1" smtClean="0">
                <a:sym typeface="Wingdings" pitchFamily="2" charset="2"/>
              </a:rPr>
              <a:t>years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we</a:t>
            </a:r>
            <a:r>
              <a:rPr lang="de-DE" sz="1800" dirty="0" smtClean="0">
                <a:sym typeface="Wingdings" pitchFamily="2" charset="2"/>
              </a:rPr>
              <a:t> will </a:t>
            </a:r>
            <a:r>
              <a:rPr lang="de-DE" sz="1800" dirty="0" err="1" smtClean="0">
                <a:sym typeface="Wingdings" pitchFamily="2" charset="2"/>
              </a:rPr>
              <a:t>no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longer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have</a:t>
            </a:r>
            <a:r>
              <a:rPr lang="de-DE" sz="1800" dirty="0" smtClean="0">
                <a:sym typeface="Wingdings" pitchFamily="2" charset="2"/>
              </a:rPr>
              <a:t> Windows, </a:t>
            </a:r>
            <a:r>
              <a:rPr lang="de-DE" sz="1800" dirty="0" err="1" smtClean="0">
                <a:sym typeface="Wingdings" pitchFamily="2" charset="2"/>
              </a:rPr>
              <a:t>only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iOS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Android</a:t>
            </a:r>
            <a:r>
              <a:rPr lang="de-DE" sz="1800" dirty="0" smtClean="0">
                <a:sym typeface="Wingdings" pitchFamily="2" charset="2"/>
              </a:rPr>
              <a:t>  (</a:t>
            </a:r>
            <a:r>
              <a:rPr lang="de-DE" sz="1800" dirty="0" err="1" smtClean="0">
                <a:sym typeface="Wingdings" pitchFamily="2" charset="2"/>
              </a:rPr>
              <a:t>or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the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other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way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round</a:t>
            </a:r>
            <a:r>
              <a:rPr lang="de-DE" sz="1800" dirty="0">
                <a:sym typeface="Wingdings" pitchFamily="2" charset="2"/>
              </a:rPr>
              <a:t>)</a:t>
            </a:r>
            <a:endParaRPr lang="de-DE" sz="1800" dirty="0" smtClean="0">
              <a:sym typeface="Wingdings" pitchFamily="2" charset="2"/>
            </a:endParaRPr>
          </a:p>
          <a:p>
            <a:pPr lvl="1"/>
            <a:r>
              <a:rPr lang="de-DE" sz="2000" dirty="0" smtClean="0">
                <a:sym typeface="Wingdings" pitchFamily="2" charset="2"/>
              </a:rPr>
              <a:t>Even </a:t>
            </a:r>
            <a:r>
              <a:rPr lang="de-DE" sz="2000" dirty="0" err="1" smtClean="0">
                <a:sym typeface="Wingdings" pitchFamily="2" charset="2"/>
              </a:rPr>
              <a:t>if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you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can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read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the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data</a:t>
            </a:r>
            <a:r>
              <a:rPr lang="de-DE" sz="2000" dirty="0" smtClean="0">
                <a:sym typeface="Wingdings" pitchFamily="2" charset="2"/>
              </a:rPr>
              <a:t> – </a:t>
            </a:r>
            <a:r>
              <a:rPr lang="de-DE" sz="2000" dirty="0" err="1" smtClean="0">
                <a:sym typeface="Wingdings" pitchFamily="2" charset="2"/>
              </a:rPr>
              <a:t>who</a:t>
            </a:r>
            <a:r>
              <a:rPr lang="de-DE" sz="2000" dirty="0" smtClean="0">
                <a:sym typeface="Wingdings" pitchFamily="2" charset="2"/>
              </a:rPr>
              <a:t> will </a:t>
            </a:r>
            <a:r>
              <a:rPr lang="de-DE" sz="2000" dirty="0" err="1" smtClean="0">
                <a:sym typeface="Wingdings" pitchFamily="2" charset="2"/>
              </a:rPr>
              <a:t>be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there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to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operate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the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software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to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achieve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reasonable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results</a:t>
            </a:r>
            <a:r>
              <a:rPr lang="de-DE" sz="2000" dirty="0" smtClean="0">
                <a:sym typeface="Wingdings" pitchFamily="2" charset="2"/>
              </a:rPr>
              <a:t>?</a:t>
            </a:r>
          </a:p>
          <a:p>
            <a:pPr lvl="2"/>
            <a:r>
              <a:rPr lang="de-DE" sz="1800" dirty="0" err="1" smtClean="0">
                <a:sym typeface="Wingdings" pitchFamily="2" charset="2"/>
              </a:rPr>
              <a:t>Usage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skill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of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software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is</a:t>
            </a:r>
            <a:r>
              <a:rPr lang="de-DE" sz="1800" dirty="0" smtClean="0">
                <a:sym typeface="Wingdings" pitchFamily="2" charset="2"/>
              </a:rPr>
              <a:t> a time </a:t>
            </a:r>
            <a:r>
              <a:rPr lang="de-DE" sz="1800" dirty="0" err="1" smtClean="0">
                <a:sym typeface="Wingdings" pitchFamily="2" charset="2"/>
              </a:rPr>
              <a:t>dependent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component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of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our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culture</a:t>
            </a:r>
            <a:endParaRPr lang="de-DE" sz="1800" dirty="0" smtClean="0"/>
          </a:p>
        </p:txBody>
      </p:sp>
      <p:sp>
        <p:nvSpPr>
          <p:cNvPr id="19460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19461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5E8570B6-5D9A-4648-8C96-6A2B407E3184}" type="slidenum">
              <a:rPr lang="de-DE">
                <a:solidFill>
                  <a:srgbClr val="898989"/>
                </a:solidFill>
              </a:rPr>
              <a:pPr defTabSz="914400" eaLnBrk="1" hangingPunct="1"/>
              <a:t>14</a:t>
            </a:fld>
            <a:endParaRPr lang="de-DE">
              <a:solidFill>
                <a:srgbClr val="898989"/>
              </a:solidFill>
            </a:endParaRPr>
          </a:p>
        </p:txBody>
      </p:sp>
      <p:pic>
        <p:nvPicPr>
          <p:cNvPr id="1026" name="Picture 2" descr="http://www.mathe-online.at/mathint/log/grafiken/Rechenschieb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3231"/>
            <a:ext cx="4483643" cy="13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endParaRPr lang="de-DE" dirty="0" smtClean="0"/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DFG upgrade: Data management concept</a:t>
            </a:r>
          </a:p>
          <a:p>
            <a:pPr lvl="1"/>
            <a:r>
              <a:rPr lang="en-GB" sz="2000" dirty="0" smtClean="0"/>
              <a:t>Better – but not good enough!</a:t>
            </a:r>
          </a:p>
          <a:p>
            <a:pPr lvl="1"/>
            <a:r>
              <a:rPr lang="en-GB" sz="2000" dirty="0" smtClean="0"/>
              <a:t>At least this prohibits a „put data on a DVD and store it in a drawer“</a:t>
            </a:r>
          </a:p>
          <a:p>
            <a:r>
              <a:rPr lang="en-GB" sz="2400" dirty="0" smtClean="0"/>
              <a:t>Digital long term archival also contains:</a:t>
            </a:r>
          </a:p>
          <a:p>
            <a:pPr lvl="1"/>
            <a:r>
              <a:rPr lang="en-GB" sz="2000" dirty="0" smtClean="0"/>
              <a:t>Long term availability of data and of the complete environment </a:t>
            </a:r>
          </a:p>
          <a:p>
            <a:pPr lvl="1"/>
            <a:r>
              <a:rPr lang="en-GB" sz="2000" dirty="0" smtClean="0"/>
              <a:t>Otherwise we will not be able to re-run our </a:t>
            </a:r>
            <a:r>
              <a:rPr lang="en-GB" sz="2000" dirty="0" err="1" smtClean="0"/>
              <a:t>learing</a:t>
            </a:r>
            <a:r>
              <a:rPr lang="en-GB" sz="2000" dirty="0" smtClean="0"/>
              <a:t> </a:t>
            </a:r>
            <a:r>
              <a:rPr lang="en-GB" sz="2000" dirty="0" smtClean="0"/>
              <a:t>process of the past </a:t>
            </a:r>
            <a:endParaRPr lang="en-GB" sz="2000" dirty="0" smtClean="0"/>
          </a:p>
          <a:p>
            <a:pPr lvl="2"/>
            <a:r>
              <a:rPr lang="en-GB" sz="2000" dirty="0" smtClean="0"/>
              <a:t>The classical school book won‘t be around any more.</a:t>
            </a:r>
          </a:p>
          <a:p>
            <a:pPr lvl="2"/>
            <a:r>
              <a:rPr lang="en-GB" sz="2000" dirty="0" smtClean="0"/>
              <a:t>Terrible idea? Perhaps not.</a:t>
            </a:r>
          </a:p>
          <a:p>
            <a:pPr lvl="2"/>
            <a:r>
              <a:rPr lang="en-GB" sz="2000" dirty="0" smtClean="0"/>
              <a:t>But what if the basic data sets</a:t>
            </a:r>
            <a:r>
              <a:rPr lang="en-GB" sz="2000" dirty="0" smtClean="0"/>
              <a:t> necessary for the knowledge gain have vanished?</a:t>
            </a:r>
            <a:r>
              <a:rPr lang="en-GB" sz="2000" dirty="0" smtClean="0"/>
              <a:t> </a:t>
            </a:r>
            <a:r>
              <a:rPr lang="en-GB" sz="1800" i="1" dirty="0" err="1" smtClean="0"/>
              <a:t>KTvG</a:t>
            </a:r>
            <a:r>
              <a:rPr lang="en-GB" sz="1800" i="1" dirty="0" smtClean="0"/>
              <a:t> may have loved this idea</a:t>
            </a:r>
            <a:endParaRPr lang="en-GB" sz="1800" i="1" dirty="0" smtClean="0"/>
          </a:p>
        </p:txBody>
      </p:sp>
      <p:sp>
        <p:nvSpPr>
          <p:cNvPr id="2048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2048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78C5A63D-6640-4D86-847A-435DB8605478}" type="slidenum">
              <a:rPr lang="de-DE">
                <a:solidFill>
                  <a:srgbClr val="898989"/>
                </a:solidFill>
              </a:rPr>
              <a:pPr defTabSz="914400" eaLnBrk="1" hangingPunct="1"/>
              <a:t>15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endParaRPr lang="de-DE" dirty="0" smtClean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We start to realize :</a:t>
            </a:r>
            <a:br>
              <a:rPr lang="en-GB" sz="2400" dirty="0" smtClean="0"/>
            </a:br>
            <a:r>
              <a:rPr lang="en-GB" sz="2400" dirty="0" smtClean="0"/>
              <a:t>thanks to the technical deficiencies of the storage medium “paper” we were forced to go to an abstraction level that allowed a </a:t>
            </a:r>
            <a:r>
              <a:rPr lang="en-GB" sz="2400" dirty="0" smtClean="0"/>
              <a:t>two dimensional static presentation (i.e. </a:t>
            </a:r>
            <a:r>
              <a:rPr lang="en-GB" sz="2400" i="1" dirty="0" smtClean="0"/>
              <a:t>set and print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Despite that natural sciences always had problems to present </a:t>
            </a:r>
            <a:r>
              <a:rPr lang="en-GB" sz="2400" dirty="0"/>
              <a:t>c</a:t>
            </a:r>
            <a:r>
              <a:rPr lang="en-GB" sz="2400" dirty="0" smtClean="0"/>
              <a:t>omplex experiments “on paper”:</a:t>
            </a:r>
          </a:p>
          <a:p>
            <a:pPr lvl="1"/>
            <a:r>
              <a:rPr lang="en-GB" sz="2000" dirty="0" smtClean="0"/>
              <a:t>Easy if the experimental setup is easy to describe and easy to replay</a:t>
            </a:r>
          </a:p>
          <a:p>
            <a:pPr lvl="1"/>
            <a:r>
              <a:rPr lang="en-GB" sz="2000" dirty="0" smtClean="0"/>
              <a:t>CERN: measured data depends on the construction of the accelerator, regardles</a:t>
            </a:r>
            <a:r>
              <a:rPr lang="en-GB" sz="2000" dirty="0" smtClean="0"/>
              <a:t>s of how much data you record. </a:t>
            </a:r>
          </a:p>
          <a:p>
            <a:pPr lvl="2"/>
            <a:r>
              <a:rPr lang="en-GB" sz="2000" dirty="0" smtClean="0"/>
              <a:t>How do you prove later that the setup was wrong?</a:t>
            </a:r>
          </a:p>
        </p:txBody>
      </p:sp>
      <p:sp>
        <p:nvSpPr>
          <p:cNvPr id="21508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21509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E15AC84A-5676-4433-AB7E-D974344C9BE6}" type="slidenum">
              <a:rPr lang="de-DE">
                <a:solidFill>
                  <a:srgbClr val="898989"/>
                </a:solidFill>
              </a:rPr>
              <a:pPr defTabSz="914400" eaLnBrk="1" hangingPunct="1"/>
              <a:t>16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endParaRPr lang="de-DE" dirty="0" smtClean="0"/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digital world allows for a much more comprehensive knowledge transfer</a:t>
            </a:r>
          </a:p>
          <a:p>
            <a:pPr lvl="1"/>
            <a:r>
              <a:rPr lang="en-GB" sz="2000" dirty="0" smtClean="0"/>
              <a:t>Present run time data rather than a mere description</a:t>
            </a:r>
          </a:p>
          <a:p>
            <a:r>
              <a:rPr lang="en-GB" sz="2400" dirty="0" smtClean="0"/>
              <a:t>Archiving such data is getting more complex</a:t>
            </a:r>
          </a:p>
          <a:p>
            <a:pPr lvl="1"/>
            <a:r>
              <a:rPr lang="en-GB" sz="2000" dirty="0" smtClean="0"/>
              <a:t>Archive the run time environment </a:t>
            </a:r>
          </a:p>
          <a:p>
            <a:pPr lvl="1"/>
            <a:r>
              <a:rPr lang="en-GB" sz="2000" dirty="0" smtClean="0"/>
              <a:t>Archive the online environment  </a:t>
            </a:r>
          </a:p>
          <a:p>
            <a:pPr lvl="1"/>
            <a:r>
              <a:rPr lang="en-GB" sz="2000" i="1" dirty="0" smtClean="0"/>
              <a:t>Archive the current state of the world </a:t>
            </a:r>
            <a:r>
              <a:rPr lang="en-GB" sz="2000" dirty="0" smtClean="0">
                <a:sym typeface="Wingdings" pitchFamily="2" charset="2"/>
              </a:rPr>
              <a:t></a:t>
            </a:r>
          </a:p>
          <a:p>
            <a:pPr lvl="2"/>
            <a:r>
              <a:rPr lang="en-GB" sz="2000" dirty="0" smtClean="0">
                <a:sym typeface="Wingdings" pitchFamily="2" charset="2"/>
              </a:rPr>
              <a:t>Even </a:t>
            </a:r>
            <a:r>
              <a:rPr lang="en-GB" sz="2000" dirty="0" err="1" smtClean="0">
                <a:sym typeface="Wingdings" pitchFamily="2" charset="2"/>
              </a:rPr>
              <a:t>facebook</a:t>
            </a:r>
            <a:r>
              <a:rPr lang="en-GB" sz="2000" dirty="0" smtClean="0">
                <a:sym typeface="Wingdings" pitchFamily="2" charset="2"/>
              </a:rPr>
              <a:t> archives only what it wants to archive </a:t>
            </a:r>
          </a:p>
          <a:p>
            <a:r>
              <a:rPr lang="en-GB" sz="2400" dirty="0" smtClean="0">
                <a:sym typeface="Wingdings" pitchFamily="2" charset="2"/>
              </a:rPr>
              <a:t>We lack the abstraction from the „possible</a:t>
            </a:r>
            <a:r>
              <a:rPr lang="en-GB" sz="2400" dirty="0" smtClean="0">
                <a:sym typeface="Wingdings" pitchFamily="2" charset="2"/>
              </a:rPr>
              <a:t>“ to the „doable“ – or have not yet tried</a:t>
            </a:r>
            <a:endParaRPr lang="en-GB" sz="2400" dirty="0" smtClean="0">
              <a:sym typeface="Wingdings" pitchFamily="2" charset="2"/>
            </a:endParaRPr>
          </a:p>
          <a:p>
            <a:r>
              <a:rPr lang="en-GB" sz="2400" dirty="0" smtClean="0">
                <a:sym typeface="Wingdings" pitchFamily="2" charset="2"/>
              </a:rPr>
              <a:t>What should we do?</a:t>
            </a:r>
          </a:p>
          <a:p>
            <a:pPr lvl="1"/>
            <a:r>
              <a:rPr lang="en-GB" sz="2000" dirty="0" smtClean="0">
                <a:sym typeface="Wingdings" pitchFamily="2" charset="2"/>
              </a:rPr>
              <a:t>Watch in </a:t>
            </a:r>
            <a:r>
              <a:rPr lang="en-GB" sz="2000" dirty="0" err="1" smtClean="0">
                <a:sym typeface="Wingdings" pitchFamily="2" charset="2"/>
              </a:rPr>
              <a:t>despairation</a:t>
            </a:r>
            <a:r>
              <a:rPr lang="en-GB" sz="2000" dirty="0" smtClean="0">
                <a:sym typeface="Wingdings" pitchFamily="2" charset="2"/>
              </a:rPr>
              <a:t>?</a:t>
            </a:r>
            <a:endParaRPr lang="en-GB" sz="2000" dirty="0" smtClean="0"/>
          </a:p>
        </p:txBody>
      </p:sp>
      <p:sp>
        <p:nvSpPr>
          <p:cNvPr id="22532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22533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BF06A499-79C6-49B8-AE88-E13AB8EF89A9}" type="slidenum">
              <a:rPr lang="de-DE">
                <a:solidFill>
                  <a:srgbClr val="898989"/>
                </a:solidFill>
              </a:rPr>
              <a:pPr defTabSz="914400" eaLnBrk="1" hangingPunct="1"/>
              <a:t>17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Solutions – in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endParaRPr lang="de-DE" dirty="0" smtClean="0"/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„</a:t>
            </a:r>
            <a:r>
              <a:rPr lang="de-DE" sz="2400" dirty="0" err="1" smtClean="0"/>
              <a:t>some</a:t>
            </a:r>
            <a:r>
              <a:rPr lang="de-DE" sz="2400" dirty="0" smtClean="0"/>
              <a:t>“ </a:t>
            </a:r>
            <a:r>
              <a:rPr lang="de-DE" sz="2400" dirty="0" err="1" smtClean="0"/>
              <a:t>d</a:t>
            </a:r>
            <a:r>
              <a:rPr lang="de-DE" sz="2400" dirty="0" err="1" smtClean="0"/>
              <a:t>ata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requires</a:t>
            </a:r>
            <a:r>
              <a:rPr lang="de-DE" sz="2400" dirty="0" smtClean="0"/>
              <a:t> </a:t>
            </a:r>
            <a:r>
              <a:rPr lang="de-DE" sz="2400" dirty="0" err="1" smtClean="0"/>
              <a:t>software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representation</a:t>
            </a:r>
            <a:endParaRPr lang="de-DE" sz="2400" dirty="0" smtClean="0"/>
          </a:p>
          <a:p>
            <a:pPr lvl="1"/>
            <a:r>
              <a:rPr lang="de-DE" sz="2000" dirty="0" smtClean="0"/>
              <a:t>In a </a:t>
            </a:r>
            <a:r>
              <a:rPr lang="de-DE" sz="2000" dirty="0" err="1" smtClean="0"/>
              <a:t>special</a:t>
            </a:r>
            <a:r>
              <a:rPr lang="de-DE" sz="2000" dirty="0" smtClean="0"/>
              <a:t> </a:t>
            </a:r>
            <a:r>
              <a:rPr lang="de-DE" sz="2000" dirty="0" err="1" smtClean="0"/>
              <a:t>version</a:t>
            </a:r>
            <a:endParaRPr lang="de-DE" sz="2000" dirty="0" smtClean="0"/>
          </a:p>
          <a:p>
            <a:pPr lvl="2"/>
            <a:r>
              <a:rPr lang="de-DE" sz="2000" dirty="0" err="1" smtClean="0"/>
              <a:t>Winword</a:t>
            </a:r>
            <a:r>
              <a:rPr lang="de-DE" sz="2000" dirty="0" smtClean="0"/>
              <a:t> </a:t>
            </a:r>
            <a:r>
              <a:rPr lang="de-DE" sz="2000" dirty="0" smtClean="0"/>
              <a:t>2.0 …</a:t>
            </a:r>
          </a:p>
          <a:p>
            <a:pPr lvl="1"/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runs</a:t>
            </a:r>
            <a:r>
              <a:rPr lang="de-DE" sz="2000" dirty="0" smtClean="0"/>
              <a:t> in a </a:t>
            </a:r>
            <a:r>
              <a:rPr lang="de-DE" sz="2000" dirty="0" err="1" smtClean="0"/>
              <a:t>special</a:t>
            </a:r>
            <a:r>
              <a:rPr lang="de-DE" sz="2000" dirty="0" smtClean="0"/>
              <a:t> </a:t>
            </a:r>
            <a:r>
              <a:rPr lang="de-DE" sz="2000" dirty="0" err="1" smtClean="0"/>
              <a:t>environment</a:t>
            </a:r>
            <a:endParaRPr lang="de-DE" sz="2000" dirty="0" smtClean="0"/>
          </a:p>
          <a:p>
            <a:pPr lvl="2"/>
            <a:r>
              <a:rPr lang="de-DE" sz="2000" dirty="0" smtClean="0"/>
              <a:t>Win95, NT,….</a:t>
            </a:r>
          </a:p>
          <a:p>
            <a:pPr lvl="1"/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requires</a:t>
            </a:r>
            <a:r>
              <a:rPr lang="de-DE" sz="2000" dirty="0" smtClean="0"/>
              <a:t> </a:t>
            </a:r>
            <a:r>
              <a:rPr lang="de-DE" sz="2000" dirty="0" err="1" smtClean="0"/>
              <a:t>special</a:t>
            </a:r>
            <a:r>
              <a:rPr lang="de-DE" sz="2000" dirty="0" smtClean="0"/>
              <a:t> </a:t>
            </a:r>
            <a:r>
              <a:rPr lang="de-DE" sz="2000" dirty="0" err="1" smtClean="0"/>
              <a:t>hardware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drivers</a:t>
            </a:r>
            <a:r>
              <a:rPr lang="de-DE" sz="2000" dirty="0" smtClean="0"/>
              <a:t> </a:t>
            </a:r>
            <a:endParaRPr lang="de-DE" sz="2000" dirty="0" smtClean="0"/>
          </a:p>
          <a:p>
            <a:pPr lvl="2"/>
            <a:r>
              <a:rPr lang="de-DE" sz="2000" dirty="0" err="1" smtClean="0"/>
              <a:t>Control</a:t>
            </a:r>
            <a:r>
              <a:rPr lang="de-DE" sz="2000" dirty="0" smtClean="0"/>
              <a:t> </a:t>
            </a:r>
            <a:r>
              <a:rPr lang="de-DE" sz="2000" dirty="0" err="1" smtClean="0"/>
              <a:t>centre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 power plant…, </a:t>
            </a:r>
            <a:r>
              <a:rPr lang="de-DE" sz="2000" dirty="0" smtClean="0"/>
              <a:t>Apple Newton, </a:t>
            </a:r>
            <a:r>
              <a:rPr lang="de-DE" sz="2000" dirty="0" err="1" smtClean="0"/>
              <a:t>PalmPilot</a:t>
            </a:r>
            <a:endParaRPr lang="de-DE" sz="2000" dirty="0" smtClean="0"/>
          </a:p>
          <a:p>
            <a:pPr lvl="1"/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once</a:t>
            </a:r>
            <a:r>
              <a:rPr lang="de-DE" sz="2000" dirty="0" smtClean="0"/>
              <a:t> </a:t>
            </a:r>
            <a:r>
              <a:rPr lang="de-DE" sz="2000" dirty="0" err="1" smtClean="0"/>
              <a:t>worked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past</a:t>
            </a:r>
            <a:r>
              <a:rPr lang="de-DE" sz="2000" dirty="0" smtClean="0"/>
              <a:t> </a:t>
            </a:r>
            <a:endParaRPr lang="de-DE" sz="2000" dirty="0" smtClean="0"/>
          </a:p>
          <a:p>
            <a:r>
              <a:rPr lang="de-DE" sz="2400" dirty="0" smtClean="0"/>
              <a:t>Migration </a:t>
            </a:r>
            <a:r>
              <a:rPr lang="de-DE" sz="2400" dirty="0" err="1" smtClean="0"/>
              <a:t>as</a:t>
            </a:r>
            <a:r>
              <a:rPr lang="de-DE" sz="2400" dirty="0" smtClean="0"/>
              <a:t> an </a:t>
            </a:r>
            <a:r>
              <a:rPr lang="de-DE" sz="2400" dirty="0" err="1" smtClean="0"/>
              <a:t>attempt</a:t>
            </a:r>
            <a:r>
              <a:rPr lang="de-DE" sz="2400" dirty="0" smtClean="0"/>
              <a:t>:</a:t>
            </a:r>
            <a:endParaRPr lang="de-DE" sz="2400" dirty="0" smtClean="0"/>
          </a:p>
          <a:p>
            <a:pPr lvl="1"/>
            <a:r>
              <a:rPr lang="de-DE" sz="2000" dirty="0" smtClean="0"/>
              <a:t>Data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read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last </a:t>
            </a:r>
            <a:r>
              <a:rPr lang="de-DE" sz="2000" dirty="0" err="1" smtClean="0"/>
              <a:t>software</a:t>
            </a:r>
            <a:r>
              <a:rPr lang="de-DE" sz="2000" dirty="0" smtClean="0"/>
              <a:t> </a:t>
            </a:r>
            <a:r>
              <a:rPr lang="de-DE" sz="2000" dirty="0" err="1" smtClean="0"/>
              <a:t>version</a:t>
            </a:r>
            <a:r>
              <a:rPr lang="de-DE" sz="2000" dirty="0" smtClean="0"/>
              <a:t>,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handle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, 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stored</a:t>
            </a:r>
            <a:r>
              <a:rPr lang="de-DE" sz="2000" dirty="0" smtClean="0"/>
              <a:t> </a:t>
            </a:r>
            <a:r>
              <a:rPr lang="de-DE" sz="2000" dirty="0" smtClean="0"/>
              <a:t>in a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format</a:t>
            </a:r>
            <a:r>
              <a:rPr lang="de-DE" sz="2000" dirty="0" smtClean="0"/>
              <a:t>.</a:t>
            </a:r>
            <a:endParaRPr lang="de-DE" sz="2000" dirty="0" smtClean="0"/>
          </a:p>
          <a:p>
            <a:pPr lvl="2"/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new</a:t>
            </a:r>
            <a:r>
              <a:rPr lang="de-DE" sz="1800" dirty="0" smtClean="0"/>
              <a:t> </a:t>
            </a:r>
            <a:r>
              <a:rPr lang="de-DE" sz="1800" dirty="0" err="1" smtClean="0"/>
              <a:t>presentation</a:t>
            </a:r>
            <a:r>
              <a:rPr lang="de-DE" sz="1800" dirty="0" smtClean="0"/>
              <a:t> </a:t>
            </a:r>
            <a:r>
              <a:rPr lang="de-DE" sz="1800" dirty="0" err="1" smtClean="0"/>
              <a:t>faithful</a:t>
            </a:r>
            <a:r>
              <a:rPr lang="de-DE" sz="1800" dirty="0" smtClean="0"/>
              <a:t>?</a:t>
            </a:r>
            <a:endParaRPr lang="de-DE" sz="1800" dirty="0" smtClean="0"/>
          </a:p>
          <a:p>
            <a:pPr lvl="2"/>
            <a:r>
              <a:rPr lang="de-DE" sz="1800" dirty="0" smtClean="0"/>
              <a:t>Will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new</a:t>
            </a:r>
            <a:r>
              <a:rPr lang="de-DE" sz="1800" dirty="0" smtClean="0"/>
              <a:t> </a:t>
            </a:r>
            <a:r>
              <a:rPr lang="de-DE" sz="1800" dirty="0" smtClean="0"/>
              <a:t>Excel </a:t>
            </a:r>
            <a:r>
              <a:rPr lang="de-DE" sz="1800" dirty="0" smtClean="0"/>
              <a:t>still </a:t>
            </a:r>
            <a:r>
              <a:rPr lang="de-DE" sz="1800" dirty="0" err="1" smtClean="0"/>
              <a:t>get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same </a:t>
            </a:r>
            <a:r>
              <a:rPr lang="de-DE" sz="1800" dirty="0" err="1" smtClean="0"/>
              <a:t>results</a:t>
            </a:r>
            <a:r>
              <a:rPr lang="de-DE" sz="1800" dirty="0" smtClean="0"/>
              <a:t>?</a:t>
            </a:r>
            <a:endParaRPr lang="de-DE" sz="1800" dirty="0" smtClean="0"/>
          </a:p>
          <a:p>
            <a:pPr lvl="1"/>
            <a:endParaRPr lang="de-DE" sz="2000" dirty="0" smtClean="0"/>
          </a:p>
          <a:p>
            <a:pPr lvl="2"/>
            <a:endParaRPr lang="de-DE" sz="2000" dirty="0" smtClean="0"/>
          </a:p>
          <a:p>
            <a:pPr lvl="1"/>
            <a:endParaRPr lang="de-DE" sz="2000" dirty="0" smtClean="0"/>
          </a:p>
        </p:txBody>
      </p:sp>
      <p:sp>
        <p:nvSpPr>
          <p:cNvPr id="23556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23557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C2B80C1F-EFEE-4A9B-BFFA-FFFAC425053E}" type="slidenum">
              <a:rPr lang="de-DE">
                <a:solidFill>
                  <a:srgbClr val="898989"/>
                </a:solidFill>
              </a:rPr>
              <a:pPr defTabSz="914400" eaLnBrk="1" hangingPunct="1"/>
              <a:t>18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Long-Term Archival Model (OAIS)</a:t>
            </a:r>
          </a:p>
        </p:txBody>
      </p:sp>
      <p:sp>
        <p:nvSpPr>
          <p:cNvPr id="24579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24580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F66277D7-20EB-4FC2-BF7F-62B930B4CEB5}" type="slidenum">
              <a:rPr lang="de-DE">
                <a:solidFill>
                  <a:srgbClr val="898989"/>
                </a:solidFill>
              </a:rPr>
              <a:pPr defTabSz="914400" eaLnBrk="1" hangingPunct="1"/>
              <a:t>19</a:t>
            </a:fld>
            <a:endParaRPr lang="de-DE">
              <a:solidFill>
                <a:srgbClr val="898989"/>
              </a:solidFill>
            </a:endParaRPr>
          </a:p>
        </p:txBody>
      </p:sp>
      <p:pic>
        <p:nvPicPr>
          <p:cNvPr id="24581" name="Bild 18" descr="OA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660525"/>
            <a:ext cx="728345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feld 19"/>
          <p:cNvSpPr txBox="1">
            <a:spLocks noChangeArrowheads="1"/>
          </p:cNvSpPr>
          <p:nvPr/>
        </p:nvSpPr>
        <p:spPr bwMode="auto">
          <a:xfrm>
            <a:off x="1476375" y="5510213"/>
            <a:ext cx="6119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de-DE" sz="2000" dirty="0" smtClean="0"/>
              <a:t>Fatal </a:t>
            </a:r>
            <a:r>
              <a:rPr lang="de-DE" sz="2000" dirty="0" err="1" smtClean="0"/>
              <a:t>flaw</a:t>
            </a:r>
            <a:r>
              <a:rPr lang="de-DE" sz="2000" dirty="0" smtClean="0"/>
              <a:t>: </a:t>
            </a:r>
            <a:r>
              <a:rPr lang="de-DE" sz="2000" dirty="0" smtClean="0"/>
              <a:t>total </a:t>
            </a:r>
            <a:r>
              <a:rPr lang="de-DE" sz="2000" dirty="0" err="1" smtClean="0"/>
              <a:t>dependance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run</a:t>
            </a:r>
            <a:r>
              <a:rPr lang="de-DE" sz="2000" dirty="0" smtClean="0"/>
              <a:t> time </a:t>
            </a:r>
            <a:r>
              <a:rPr lang="de-DE" sz="2000" dirty="0" err="1" smtClean="0"/>
              <a:t>environment</a:t>
            </a:r>
            <a:r>
              <a:rPr lang="de-DE" sz="2000" dirty="0" smtClean="0"/>
              <a:t> not </a:t>
            </a:r>
            <a:r>
              <a:rPr lang="de-DE" sz="2000" dirty="0" err="1" smtClean="0"/>
              <a:t>taken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account</a:t>
            </a:r>
            <a:endParaRPr lang="de-DE" sz="2000" dirty="0"/>
          </a:p>
          <a:p>
            <a:pPr eaLnBrk="1" hangingPunct="1">
              <a:buFont typeface="Arial" pitchFamily="34" charset="0"/>
              <a:buChar char="•"/>
            </a:pPr>
            <a:r>
              <a:rPr lang="de-DE" sz="2000" dirty="0" smtClean="0"/>
              <a:t>The </a:t>
            </a:r>
            <a:r>
              <a:rPr lang="de-DE" sz="2000" dirty="0" err="1" smtClean="0"/>
              <a:t>concept</a:t>
            </a:r>
            <a:r>
              <a:rPr lang="de-DE" sz="2000" dirty="0" smtClean="0"/>
              <a:t> will </a:t>
            </a:r>
            <a:r>
              <a:rPr lang="de-DE" sz="2000" dirty="0" err="1" smtClean="0"/>
              <a:t>soon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</a:t>
            </a:r>
            <a:r>
              <a:rPr lang="de-DE" sz="2000" dirty="0" smtClean="0"/>
              <a:t> an update </a:t>
            </a:r>
            <a:r>
              <a:rPr lang="de-DE" sz="2000" dirty="0">
                <a:sym typeface="Wingdings" pitchFamily="2" charset="2"/>
              </a:rPr>
              <a:t>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Facts ..	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More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documents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available</a:t>
            </a:r>
            <a:r>
              <a:rPr lang="de-DE" sz="2400" dirty="0" smtClean="0"/>
              <a:t> „</a:t>
            </a:r>
            <a:r>
              <a:rPr lang="de-DE" sz="2400" dirty="0" err="1" smtClean="0"/>
              <a:t>only</a:t>
            </a:r>
            <a:r>
              <a:rPr lang="de-DE" sz="2400" dirty="0" smtClean="0"/>
              <a:t>“ in digital form </a:t>
            </a:r>
            <a:r>
              <a:rPr lang="de-DE" sz="2400" dirty="0"/>
              <a:t>(</a:t>
            </a:r>
            <a:r>
              <a:rPr lang="de-DE" sz="2400" dirty="0" err="1"/>
              <a:t>born</a:t>
            </a:r>
            <a:r>
              <a:rPr lang="de-DE" sz="2400" dirty="0"/>
              <a:t> </a:t>
            </a:r>
            <a:r>
              <a:rPr lang="de-DE" sz="2400" dirty="0" smtClean="0"/>
              <a:t>digital)</a:t>
            </a:r>
          </a:p>
          <a:p>
            <a:pPr lvl="1"/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being</a:t>
            </a:r>
            <a:r>
              <a:rPr lang="de-DE" sz="1600" dirty="0" smtClean="0"/>
              <a:t> </a:t>
            </a:r>
            <a:r>
              <a:rPr lang="de-DE" sz="1600" dirty="0" err="1" smtClean="0"/>
              <a:t>digitized</a:t>
            </a:r>
            <a:r>
              <a:rPr lang="de-DE" sz="1600" dirty="0" smtClean="0"/>
              <a:t> (</a:t>
            </a:r>
            <a:r>
              <a:rPr lang="de-DE" sz="1600" dirty="0" err="1" smtClean="0"/>
              <a:t>sometimes</a:t>
            </a:r>
            <a:r>
              <a:rPr lang="de-DE" sz="1600" dirty="0" smtClean="0"/>
              <a:t> in a </a:t>
            </a:r>
            <a:r>
              <a:rPr lang="de-DE" sz="1600" dirty="0" err="1" smtClean="0"/>
              <a:t>tedious</a:t>
            </a:r>
            <a:r>
              <a:rPr lang="de-DE" sz="1600" dirty="0" smtClean="0"/>
              <a:t> </a:t>
            </a:r>
            <a:r>
              <a:rPr lang="de-DE" sz="1600" dirty="0" err="1" smtClean="0"/>
              <a:t>way</a:t>
            </a:r>
            <a:r>
              <a:rPr lang="de-DE" sz="1600" dirty="0" smtClean="0"/>
              <a:t>)</a:t>
            </a:r>
          </a:p>
          <a:p>
            <a:r>
              <a:rPr lang="de-DE" sz="2400" dirty="0" smtClean="0"/>
              <a:t>„digital </a:t>
            </a:r>
            <a:r>
              <a:rPr lang="de-DE" sz="2400" dirty="0" err="1" smtClean="0"/>
              <a:t>Preservation</a:t>
            </a:r>
            <a:r>
              <a:rPr lang="de-DE" sz="2400" dirty="0" smtClean="0"/>
              <a:t>“ </a:t>
            </a:r>
            <a:r>
              <a:rPr lang="de-DE" sz="2400" dirty="0" err="1" smtClean="0"/>
              <a:t>requires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tought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just „</a:t>
            </a:r>
            <a:r>
              <a:rPr lang="de-DE" sz="2400" dirty="0" err="1" smtClean="0"/>
              <a:t>storing</a:t>
            </a:r>
            <a:r>
              <a:rPr lang="de-DE" sz="2400" dirty="0" smtClean="0"/>
              <a:t> </a:t>
            </a:r>
            <a:r>
              <a:rPr lang="de-DE" sz="2400" dirty="0" err="1" smtClean="0"/>
              <a:t>paper</a:t>
            </a:r>
            <a:r>
              <a:rPr lang="de-DE" sz="2400" dirty="0" smtClean="0"/>
              <a:t>“</a:t>
            </a:r>
          </a:p>
          <a:p>
            <a:pPr lvl="1"/>
            <a:r>
              <a:rPr lang="de-DE" sz="2000" dirty="0"/>
              <a:t>Paper </a:t>
            </a:r>
            <a:r>
              <a:rPr lang="de-DE" sz="2000" dirty="0" err="1"/>
              <a:t>usually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smtClean="0"/>
              <a:t>not </a:t>
            </a:r>
            <a:r>
              <a:rPr lang="de-DE" sz="2000" dirty="0" err="1" smtClean="0"/>
              <a:t>upset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nobody</a:t>
            </a:r>
            <a:r>
              <a:rPr lang="de-DE" sz="2000" dirty="0" smtClean="0"/>
              <a:t> </a:t>
            </a:r>
            <a:r>
              <a:rPr lang="de-DE" sz="2000" dirty="0" err="1" smtClean="0"/>
              <a:t>cares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more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200 </a:t>
            </a:r>
            <a:r>
              <a:rPr lang="de-DE" sz="2000" dirty="0" err="1" smtClean="0"/>
              <a:t>years</a:t>
            </a:r>
            <a:endParaRPr lang="de-DE" sz="2000" dirty="0" smtClean="0"/>
          </a:p>
          <a:p>
            <a:pPr lvl="1"/>
            <a:r>
              <a:rPr lang="de-DE" sz="2000" dirty="0" smtClean="0"/>
              <a:t>Electronic </a:t>
            </a:r>
            <a:r>
              <a:rPr lang="de-DE" sz="2000" dirty="0" err="1" smtClean="0"/>
              <a:t>media</a:t>
            </a:r>
            <a:r>
              <a:rPr lang="de-DE" sz="2000" dirty="0" smtClean="0"/>
              <a:t> </a:t>
            </a:r>
            <a:r>
              <a:rPr lang="de-DE" sz="2000" dirty="0" err="1" smtClean="0"/>
              <a:t>technically</a:t>
            </a:r>
            <a:r>
              <a:rPr lang="de-DE" sz="2000" dirty="0" smtClean="0"/>
              <a:t> last </a:t>
            </a:r>
            <a:r>
              <a:rPr lang="de-DE" sz="2000" dirty="0" err="1" smtClean="0"/>
              <a:t>longer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</a:t>
            </a:r>
            <a:r>
              <a:rPr lang="de-DE" sz="2000" dirty="0" err="1" smtClean="0"/>
              <a:t>their</a:t>
            </a:r>
            <a:r>
              <a:rPr lang="de-DE" sz="2000" dirty="0" smtClean="0"/>
              <a:t> </a:t>
            </a:r>
            <a:r>
              <a:rPr lang="de-DE" sz="2000" dirty="0" err="1" smtClean="0"/>
              <a:t>expected</a:t>
            </a:r>
            <a:r>
              <a:rPr lang="de-DE" sz="2000" dirty="0" smtClean="0"/>
              <a:t> </a:t>
            </a:r>
            <a:r>
              <a:rPr lang="de-DE" sz="2000" dirty="0" err="1" smtClean="0"/>
              <a:t>life</a:t>
            </a:r>
            <a:r>
              <a:rPr lang="de-DE" sz="2000" dirty="0" smtClean="0"/>
              <a:t> </a:t>
            </a:r>
            <a:r>
              <a:rPr lang="de-DE" sz="2000" dirty="0" err="1" smtClean="0"/>
              <a:t>cycle</a:t>
            </a:r>
            <a:r>
              <a:rPr lang="de-DE" sz="2000" dirty="0" smtClean="0"/>
              <a:t>.</a:t>
            </a:r>
          </a:p>
          <a:p>
            <a:pPr lvl="2"/>
            <a:r>
              <a:rPr lang="de-DE" sz="1400" dirty="0" smtClean="0"/>
              <a:t>Floppy </a:t>
            </a:r>
            <a:r>
              <a:rPr lang="de-DE" sz="1400" dirty="0" err="1" smtClean="0"/>
              <a:t>disks</a:t>
            </a:r>
            <a:r>
              <a:rPr lang="de-DE" sz="1400" dirty="0" smtClean="0"/>
              <a:t> still „</a:t>
            </a:r>
            <a:r>
              <a:rPr lang="de-DE" sz="1400" dirty="0" err="1" smtClean="0"/>
              <a:t>exist</a:t>
            </a:r>
            <a:r>
              <a:rPr lang="de-DE" sz="1400" dirty="0" smtClean="0"/>
              <a:t>“ </a:t>
            </a:r>
          </a:p>
          <a:p>
            <a:pPr lvl="1"/>
            <a:r>
              <a:rPr lang="de-DE" sz="2000" dirty="0" smtClean="0"/>
              <a:t>„</a:t>
            </a:r>
            <a:r>
              <a:rPr lang="de-DE" sz="2000" dirty="0" err="1" smtClean="0"/>
              <a:t>successful</a:t>
            </a:r>
            <a:r>
              <a:rPr lang="de-DE" sz="2000" dirty="0" smtClean="0"/>
              <a:t> </a:t>
            </a:r>
            <a:r>
              <a:rPr lang="de-DE" sz="2000" dirty="0" err="1" smtClean="0"/>
              <a:t>retrieval</a:t>
            </a:r>
            <a:r>
              <a:rPr lang="de-DE" sz="2000" dirty="0" smtClean="0"/>
              <a:t>“ – </a:t>
            </a: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meaning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„1“ </a:t>
            </a:r>
            <a:r>
              <a:rPr lang="de-DE" sz="2000" dirty="0" err="1" smtClean="0"/>
              <a:t>and</a:t>
            </a:r>
            <a:r>
              <a:rPr lang="de-DE" sz="2000" dirty="0" smtClean="0"/>
              <a:t> „0“ in a </a:t>
            </a:r>
            <a:r>
              <a:rPr lang="de-DE" sz="2000" dirty="0" err="1" smtClean="0"/>
              <a:t>given</a:t>
            </a:r>
            <a:r>
              <a:rPr lang="de-DE" sz="2000" dirty="0" smtClean="0"/>
              <a:t> </a:t>
            </a:r>
            <a:r>
              <a:rPr lang="de-DE" sz="2000" dirty="0" err="1" smtClean="0"/>
              <a:t>context</a:t>
            </a:r>
            <a:r>
              <a:rPr lang="de-DE" sz="2000" dirty="0" smtClean="0"/>
              <a:t>?</a:t>
            </a:r>
          </a:p>
          <a:p>
            <a:pPr lvl="2"/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art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reading</a:t>
            </a:r>
            <a:r>
              <a:rPr lang="de-DE" sz="1600" dirty="0" smtClean="0"/>
              <a:t> </a:t>
            </a:r>
            <a:r>
              <a:rPr lang="de-DE" sz="1600" dirty="0" err="1" smtClean="0"/>
              <a:t>hieroglyphs</a:t>
            </a:r>
            <a:r>
              <a:rPr lang="de-DE" sz="1600" dirty="0" smtClean="0"/>
              <a:t> was </a:t>
            </a:r>
            <a:r>
              <a:rPr lang="de-DE" sz="1600" dirty="0" err="1" smtClean="0"/>
              <a:t>once</a:t>
            </a:r>
            <a:r>
              <a:rPr lang="de-DE" sz="1600" dirty="0" smtClean="0"/>
              <a:t> lost</a:t>
            </a:r>
          </a:p>
          <a:p>
            <a:r>
              <a:rPr lang="de-DE" sz="2400" dirty="0" err="1" smtClean="0"/>
              <a:t>Strategy</a:t>
            </a:r>
            <a:r>
              <a:rPr lang="de-DE" sz="2400" dirty="0" smtClean="0"/>
              <a:t> </a:t>
            </a:r>
            <a:r>
              <a:rPr lang="de-DE" sz="2400" dirty="0" err="1" smtClean="0"/>
              <a:t>papers</a:t>
            </a:r>
            <a:r>
              <a:rPr lang="de-DE" sz="2400" dirty="0" smtClean="0"/>
              <a:t> </a:t>
            </a:r>
            <a:r>
              <a:rPr lang="de-DE" sz="2400" dirty="0" err="1" smtClean="0"/>
              <a:t>start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appear</a:t>
            </a:r>
            <a:r>
              <a:rPr lang="de-DE" sz="2400" dirty="0" smtClean="0"/>
              <a:t> … </a:t>
            </a:r>
            <a:r>
              <a:rPr lang="de-DE" sz="2400" dirty="0" smtClean="0">
                <a:sym typeface="Wingdings" pitchFamily="2" charset="2"/>
              </a:rPr>
              <a:t> </a:t>
            </a:r>
            <a:endParaRPr lang="de-DE" sz="2400" dirty="0" smtClean="0"/>
          </a:p>
          <a:p>
            <a:pPr lvl="2"/>
            <a:endParaRPr lang="de-DE" sz="2000" dirty="0" smtClean="0"/>
          </a:p>
          <a:p>
            <a:r>
              <a:rPr lang="de-DE" sz="2400" dirty="0" smtClean="0"/>
              <a:t>“</a:t>
            </a:r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7173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41948D62-BD6F-40DC-B901-C5984A9D6BAB}" type="slidenum">
              <a:rPr lang="de-DE">
                <a:solidFill>
                  <a:srgbClr val="898989"/>
                </a:solidFill>
              </a:rPr>
              <a:pPr defTabSz="914400" eaLnBrk="1" hangingPunct="1"/>
              <a:t>2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solutions</a:t>
            </a:r>
            <a:endParaRPr lang="de-DE" dirty="0" smtClean="0"/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dirty="0" err="1" smtClean="0"/>
              <a:t>Functional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archival</a:t>
            </a:r>
            <a:endParaRPr lang="de-DE" dirty="0" smtClean="0"/>
          </a:p>
          <a:p>
            <a:pPr marL="742950" lvl="2" indent="-342900">
              <a:buFont typeface="Wingdings" pitchFamily="2" charset="2"/>
              <a:buChar char="§"/>
            </a:pPr>
            <a:r>
              <a:rPr lang="de-DE" dirty="0" err="1" smtClean="0"/>
              <a:t>Archiving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time </a:t>
            </a:r>
            <a:r>
              <a:rPr lang="de-DE" dirty="0" err="1" smtClean="0"/>
              <a:t>environment</a:t>
            </a:r>
            <a:endParaRPr lang="de-DE" dirty="0" smtClean="0"/>
          </a:p>
          <a:p>
            <a:pPr marL="1200150" lvl="3" indent="-342900">
              <a:buFont typeface="Wingdings" pitchFamily="2" charset="2"/>
              <a:buChar char="§"/>
            </a:pPr>
            <a:r>
              <a:rPr lang="de-DE" dirty="0" smtClean="0"/>
              <a:t>As a </a:t>
            </a:r>
            <a:r>
              <a:rPr lang="de-DE" dirty="0" err="1" smtClean="0"/>
              <a:t>virtual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endParaRPr lang="de-DE" dirty="0" smtClean="0"/>
          </a:p>
          <a:p>
            <a:pPr marL="1657350" lvl="4" indent="-342900">
              <a:buFont typeface="Wingdings" pitchFamily="2" charset="2"/>
              <a:buChar char="§"/>
            </a:pPr>
            <a:r>
              <a:rPr lang="de-DE" dirty="0" smtClean="0"/>
              <a:t>Hardware </a:t>
            </a:r>
            <a:r>
              <a:rPr lang="de-DE" dirty="0" smtClean="0">
                <a:sym typeface="Wingdings" pitchFamily="2" charset="2"/>
              </a:rPr>
              <a:t> Software</a:t>
            </a:r>
          </a:p>
          <a:p>
            <a:pPr marL="1200150" lvl="3" indent="-342900">
              <a:buFont typeface="Wingdings" pitchFamily="2" charset="2"/>
              <a:buChar char="§"/>
            </a:pPr>
            <a:r>
              <a:rPr lang="de-DE" dirty="0" err="1" smtClean="0">
                <a:sym typeface="Wingdings" pitchFamily="2" charset="2"/>
              </a:rPr>
              <a:t>Complete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environment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becomes</a:t>
            </a:r>
            <a:r>
              <a:rPr lang="de-DE" dirty="0" smtClean="0">
                <a:sym typeface="Wingdings" pitchFamily="2" charset="2"/>
              </a:rPr>
              <a:t> a „</a:t>
            </a:r>
            <a:r>
              <a:rPr lang="de-DE" dirty="0" err="1" smtClean="0">
                <a:sym typeface="Wingdings" pitchFamily="2" charset="2"/>
              </a:rPr>
              <a:t>data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collection</a:t>
            </a:r>
            <a:r>
              <a:rPr lang="de-DE" dirty="0" smtClean="0">
                <a:sym typeface="Wingdings" pitchFamily="2" charset="2"/>
              </a:rPr>
              <a:t>“</a:t>
            </a:r>
            <a:endParaRPr lang="de-DE" dirty="0" smtClean="0">
              <a:sym typeface="Wingdings" pitchFamily="2" charset="2"/>
            </a:endParaRPr>
          </a:p>
          <a:p>
            <a:pPr marL="1657350" lvl="4" indent="-342900">
              <a:buFont typeface="Wingdings" pitchFamily="2" charset="2"/>
              <a:buChar char="§"/>
            </a:pPr>
            <a:r>
              <a:rPr lang="de-DE" dirty="0" smtClean="0">
                <a:sym typeface="Wingdings" pitchFamily="2" charset="2"/>
              </a:rPr>
              <a:t>Zip-file </a:t>
            </a:r>
            <a:r>
              <a:rPr lang="de-DE" dirty="0" err="1" smtClean="0">
                <a:sym typeface="Wingdings" pitchFamily="2" charset="2"/>
              </a:rPr>
              <a:t>which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includes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computer</a:t>
            </a:r>
            <a:endParaRPr lang="de-DE" dirty="0" smtClean="0">
              <a:sym typeface="Wingdings" pitchFamily="2" charset="2"/>
            </a:endParaRPr>
          </a:p>
          <a:p>
            <a:pPr marL="1200150" lvl="3" indent="-342900">
              <a:buFont typeface="Wingdings" pitchFamily="2" charset="2"/>
              <a:buChar char="§"/>
            </a:pPr>
            <a:r>
              <a:rPr lang="de-DE" dirty="0" err="1" smtClean="0">
                <a:sym typeface="Wingdings" pitchFamily="2" charset="2"/>
              </a:rPr>
              <a:t>We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have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>
                <a:sym typeface="Wingdings" pitchFamily="2" charset="2"/>
              </a:rPr>
              <a:t>real </a:t>
            </a:r>
            <a:r>
              <a:rPr lang="de-DE" dirty="0" err="1" smtClean="0">
                <a:sym typeface="Wingdings" pitchFamily="2" charset="2"/>
              </a:rPr>
              <a:t>confidence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that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we</a:t>
            </a:r>
            <a:r>
              <a:rPr lang="de-DE" dirty="0" smtClean="0">
                <a:sym typeface="Wingdings" pitchFamily="2" charset="2"/>
              </a:rPr>
              <a:t> will </a:t>
            </a:r>
            <a:r>
              <a:rPr lang="de-DE" dirty="0" err="1" smtClean="0">
                <a:sym typeface="Wingdings" pitchFamily="2" charset="2"/>
              </a:rPr>
              <a:t>be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able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run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this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virtual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world</a:t>
            </a:r>
            <a:r>
              <a:rPr lang="de-DE" dirty="0" smtClean="0">
                <a:sym typeface="Wingdings" pitchFamily="2" charset="2"/>
              </a:rPr>
              <a:t> in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future</a:t>
            </a:r>
            <a:endParaRPr lang="de-DE" dirty="0" smtClean="0">
              <a:sym typeface="Wingdings" pitchFamily="2" charset="2"/>
            </a:endParaRPr>
          </a:p>
          <a:p>
            <a:pPr marL="742950" lvl="2" indent="-342900">
              <a:buFont typeface="Wingdings" pitchFamily="2" charset="2"/>
              <a:buChar char="§"/>
            </a:pPr>
            <a:r>
              <a:rPr lang="de-DE" dirty="0" err="1" smtClean="0"/>
              <a:t>Archiving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scenario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de-DE" dirty="0" smtClean="0"/>
          </a:p>
          <a:p>
            <a:pPr marL="1200150" lvl="3" indent="-342900">
              <a:buFont typeface="Wingdings" pitchFamily="2" charset="2"/>
              <a:buChar char="§"/>
            </a:pPr>
            <a:r>
              <a:rPr lang="de-DE" dirty="0" smtClean="0"/>
              <a:t>As </a:t>
            </a:r>
            <a:r>
              <a:rPr lang="de-DE" dirty="0" err="1" smtClean="0"/>
              <a:t>screen</a:t>
            </a:r>
            <a:r>
              <a:rPr lang="de-DE" dirty="0" smtClean="0"/>
              <a:t> </a:t>
            </a:r>
            <a:r>
              <a:rPr lang="de-DE" dirty="0" err="1" smtClean="0"/>
              <a:t>dumps</a:t>
            </a:r>
            <a:r>
              <a:rPr lang="de-DE" dirty="0" smtClean="0"/>
              <a:t> / </a:t>
            </a:r>
            <a:r>
              <a:rPr lang="de-DE" dirty="0" err="1" smtClean="0"/>
              <a:t>films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true</a:t>
            </a:r>
            <a:r>
              <a:rPr lang="de-DE" dirty="0" smtClean="0"/>
              <a:t> </a:t>
            </a:r>
            <a:r>
              <a:rPr lang="de-DE" dirty="0" err="1" smtClean="0"/>
              <a:t>scenarios</a:t>
            </a:r>
            <a:endParaRPr lang="de-DE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describe</a:t>
            </a:r>
            <a:r>
              <a:rPr lang="de-DE" dirty="0" smtClean="0"/>
              <a:t> such an </a:t>
            </a:r>
            <a:r>
              <a:rPr lang="de-DE" dirty="0" err="1" smtClean="0"/>
              <a:t>approach</a:t>
            </a:r>
            <a:r>
              <a:rPr lang="de-DE" dirty="0" smtClean="0"/>
              <a:t>?</a:t>
            </a:r>
          </a:p>
        </p:txBody>
      </p:sp>
      <p:sp>
        <p:nvSpPr>
          <p:cNvPr id="2560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2560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357C7335-F2BE-4E37-A175-5CDAD3D7579F}" type="slidenum">
              <a:rPr lang="de-DE">
                <a:solidFill>
                  <a:srgbClr val="898989"/>
                </a:solidFill>
              </a:rPr>
              <a:pPr defTabSz="914400" eaLnBrk="1" hangingPunct="1"/>
              <a:t>20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 err="1" smtClean="0"/>
              <a:t>bwFLA</a:t>
            </a:r>
            <a:r>
              <a:rPr lang="de-DE" dirty="0" smtClean="0"/>
              <a:t> – </a:t>
            </a:r>
            <a:r>
              <a:rPr lang="de-DE" dirty="0" err="1" smtClean="0"/>
              <a:t>Functional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lang="de-DE" dirty="0" smtClean="0"/>
          </a:p>
        </p:txBody>
      </p:sp>
      <p:sp>
        <p:nvSpPr>
          <p:cNvPr id="26627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26628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C15080E7-2CA6-4A24-9C39-F601465F34D1}" type="slidenum">
              <a:rPr lang="de-DE">
                <a:solidFill>
                  <a:srgbClr val="898989"/>
                </a:solidFill>
              </a:rPr>
              <a:pPr defTabSz="914400" eaLnBrk="1" hangingPunct="1"/>
              <a:t>21</a:t>
            </a:fld>
            <a:endParaRPr lang="de-DE">
              <a:solidFill>
                <a:srgbClr val="898989"/>
              </a:solidFill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68313" y="4292600"/>
            <a:ext cx="7488237" cy="1943100"/>
          </a:xfrm>
        </p:spPr>
        <p:txBody>
          <a:bodyPr>
            <a:normAutofit fontScale="70000" lnSpcReduction="20000"/>
          </a:bodyPr>
          <a:lstStyle/>
          <a:p>
            <a:pPr marL="457200" lvl="1" indent="0" eaLnBrk="1" hangingPunct="1">
              <a:buFontTx/>
              <a:buNone/>
              <a:defRPr/>
            </a:pPr>
            <a:endParaRPr lang="en-GB" dirty="0" smtClean="0">
              <a:sym typeface="Wingding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GB" dirty="0" smtClean="0">
                <a:cs typeface="+mn-cs"/>
                <a:sym typeface="Wingdings"/>
              </a:rPr>
              <a:t>Functional approach</a:t>
            </a:r>
          </a:p>
          <a:p>
            <a:pPr lvl="1" eaLnBrk="1" hangingPunct="1">
              <a:defRPr/>
            </a:pPr>
            <a:r>
              <a:rPr lang="en-GB" dirty="0" smtClean="0">
                <a:sym typeface="Wingdings"/>
              </a:rPr>
              <a:t>Preserve a system environment</a:t>
            </a:r>
          </a:p>
          <a:p>
            <a:pPr lvl="1" eaLnBrk="1" hangingPunct="1">
              <a:defRPr/>
            </a:pPr>
            <a:r>
              <a:rPr lang="en-GB" dirty="0" smtClean="0">
                <a:sym typeface="Wingdings"/>
              </a:rPr>
              <a:t>Emulation as a tool</a:t>
            </a:r>
          </a:p>
          <a:p>
            <a:pPr lvl="2" eaLnBrk="1" hangingPunct="1">
              <a:defRPr/>
            </a:pPr>
            <a:r>
              <a:rPr lang="en-GB" dirty="0" smtClean="0">
                <a:sym typeface="Wingdings"/>
              </a:rPr>
              <a:t>Access to digital </a:t>
            </a:r>
            <a:r>
              <a:rPr lang="en-GB" dirty="0" err="1" smtClean="0">
                <a:sym typeface="Wingdings"/>
              </a:rPr>
              <a:t>objets</a:t>
            </a:r>
            <a:r>
              <a:rPr lang="en-GB" dirty="0" smtClean="0">
                <a:sym typeface="Wingdings"/>
              </a:rPr>
              <a:t>, </a:t>
            </a:r>
            <a:r>
              <a:rPr lang="en-GB" dirty="0" err="1" smtClean="0">
                <a:sym typeface="Wingdings"/>
              </a:rPr>
              <a:t>ie</a:t>
            </a:r>
            <a:r>
              <a:rPr lang="en-GB" dirty="0" smtClean="0">
                <a:sym typeface="Wingdings"/>
              </a:rPr>
              <a:t>. rendering, use and migration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GB" dirty="0" smtClean="0">
                <a:sym typeface="Wingdings"/>
              </a:rPr>
              <a:t> Preservation Planning / Preservation Action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GB" dirty="0" smtClean="0">
                <a:sym typeface="Wingdings"/>
              </a:rPr>
              <a:t>	focus on a small set of components</a:t>
            </a:r>
            <a:endParaRPr lang="en-GB" dirty="0" smtClean="0">
              <a:sym typeface="Wingdings"/>
            </a:endParaRPr>
          </a:p>
        </p:txBody>
      </p:sp>
      <p:graphicFrame>
        <p:nvGraphicFramePr>
          <p:cNvPr id="7" name="Diagramm 6"/>
          <p:cNvGraphicFramePr/>
          <p:nvPr/>
        </p:nvGraphicFramePr>
        <p:xfrm>
          <a:off x="1834952" y="1412776"/>
          <a:ext cx="496929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Welle 7"/>
          <p:cNvSpPr/>
          <p:nvPr/>
        </p:nvSpPr>
        <p:spPr>
          <a:xfrm>
            <a:off x="5458346" y="3284984"/>
            <a:ext cx="1850504" cy="914400"/>
          </a:xfrm>
          <a:prstGeom prst="wav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Viewpaths &amp; SW-Archive</a:t>
            </a:r>
            <a:endParaRPr lang="en-US" smtClean="0"/>
          </a:p>
        </p:txBody>
      </p:sp>
      <p:sp>
        <p:nvSpPr>
          <p:cNvPr id="27651" name="Fußzeilenplatzhalter 4"/>
          <p:cNvSpPr>
            <a:spLocks noGrp="1"/>
          </p:cNvSpPr>
          <p:nvPr>
            <p:ph type="ftr" sz="quarter" idx="10"/>
          </p:nvPr>
        </p:nvSpPr>
        <p:spPr bwMode="auto">
          <a:xfrm>
            <a:off x="1331913" y="6537325"/>
            <a:ext cx="5805487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27652" name="Foliennummernplatzhalt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E6DF77EB-AC58-4433-A8C4-7D582896DB6F}" type="slidenum">
              <a:rPr lang="de-DE">
                <a:solidFill>
                  <a:srgbClr val="898989"/>
                </a:solidFill>
              </a:rPr>
              <a:pPr defTabSz="914400" eaLnBrk="1" hangingPunct="1"/>
              <a:t>22</a:t>
            </a:fld>
            <a:endParaRPr lang="de-DE">
              <a:solidFill>
                <a:srgbClr val="898989"/>
              </a:solidFill>
            </a:endParaRPr>
          </a:p>
        </p:txBody>
      </p:sp>
      <p:pic>
        <p:nvPicPr>
          <p:cNvPr id="27653" name="Inhaltsplatzhalter 8" descr="sw-archive-task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6" b="-906"/>
          <a:stretch>
            <a:fillRect/>
          </a:stretch>
        </p:blipFill>
        <p:spPr>
          <a:xfrm>
            <a:off x="468313" y="1484313"/>
            <a:ext cx="7488237" cy="4105275"/>
          </a:xfrm>
        </p:spPr>
      </p:pic>
      <p:cxnSp>
        <p:nvCxnSpPr>
          <p:cNvPr id="9" name="Gerade Verbindung mit Pfeil 8"/>
          <p:cNvCxnSpPr>
            <a:cxnSpLocks noChangeShapeType="1"/>
          </p:cNvCxnSpPr>
          <p:nvPr/>
        </p:nvCxnSpPr>
        <p:spPr bwMode="auto">
          <a:xfrm>
            <a:off x="468313" y="5300663"/>
            <a:ext cx="748823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7655" name="Textfeld 9"/>
          <p:cNvSpPr txBox="1">
            <a:spLocks noChangeArrowheads="1"/>
          </p:cNvSpPr>
          <p:nvPr/>
        </p:nvSpPr>
        <p:spPr bwMode="auto">
          <a:xfrm>
            <a:off x="2307709" y="5754688"/>
            <a:ext cx="37507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 dirty="0"/>
              <a:t>View-Path </a:t>
            </a:r>
            <a:r>
              <a:rPr lang="de-DE" sz="1600" dirty="0" err="1" smtClean="0"/>
              <a:t>of</a:t>
            </a:r>
            <a:r>
              <a:rPr lang="de-DE" sz="1600" dirty="0" smtClean="0"/>
              <a:t> a Lotus </a:t>
            </a:r>
            <a:r>
              <a:rPr lang="de-DE" sz="1600" dirty="0" err="1"/>
              <a:t>AmiPro</a:t>
            </a:r>
            <a:r>
              <a:rPr lang="de-DE" sz="1600" dirty="0"/>
              <a:t> </a:t>
            </a:r>
            <a:r>
              <a:rPr lang="de-DE" sz="1600" dirty="0" err="1" smtClean="0"/>
              <a:t>document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bwFLA</a:t>
            </a:r>
            <a:r>
              <a:rPr lang="en-US" i="1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project aims</a:t>
            </a:r>
            <a:endParaRPr lang="de-DE" dirty="0" smtClean="0"/>
          </a:p>
        </p:txBody>
      </p:sp>
      <p:sp>
        <p:nvSpPr>
          <p:cNvPr id="2867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project focus: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Interactive </a:t>
            </a:r>
            <a:r>
              <a:rPr lang="en-US" sz="2000" dirty="0" smtClean="0"/>
              <a:t>d</a:t>
            </a:r>
            <a:r>
              <a:rPr lang="en-US" sz="2000" dirty="0" smtClean="0"/>
              <a:t>ocuments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E.g. </a:t>
            </a:r>
            <a:r>
              <a:rPr lang="en-US" sz="2000" dirty="0" smtClean="0"/>
              <a:t> e-learning </a:t>
            </a:r>
            <a:r>
              <a:rPr lang="en-US" sz="2000" dirty="0" smtClean="0"/>
              <a:t>– </a:t>
            </a:r>
            <a:r>
              <a:rPr lang="en-US" sz="2000" dirty="0" smtClean="0"/>
              <a:t>Objects with complex internal structures, interactive DOCs with macros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DOs with a complex internal structure require the analysis of the full </a:t>
            </a:r>
            <a:r>
              <a:rPr lang="en-US" sz="2000" dirty="0" smtClean="0"/>
              <a:t>system setup </a:t>
            </a:r>
            <a:r>
              <a:rPr lang="en-US" sz="2000" dirty="0" smtClean="0"/>
              <a:t>(“</a:t>
            </a:r>
            <a:r>
              <a:rPr lang="en-US" sz="2000" dirty="0" smtClean="0"/>
              <a:t>rendering”)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E.g. data base with complex </a:t>
            </a:r>
            <a:r>
              <a:rPr lang="en-US" sz="2000" dirty="0" smtClean="0"/>
              <a:t>view-layer </a:t>
            </a:r>
            <a:r>
              <a:rPr lang="en-US" sz="2000" dirty="0" smtClean="0"/>
              <a:t>(e.g. </a:t>
            </a:r>
            <a:r>
              <a:rPr lang="en-US" sz="2000" dirty="0" smtClean="0"/>
              <a:t>CMS)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authentic and complete re-enactment of such DOs in their original environment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System Preservation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Collection of </a:t>
            </a:r>
            <a:r>
              <a:rPr lang="en-US" sz="2000" dirty="0" err="1" smtClean="0"/>
              <a:t>independet</a:t>
            </a:r>
            <a:r>
              <a:rPr lang="en-US" sz="2000" dirty="0" smtClean="0"/>
              <a:t>  </a:t>
            </a:r>
            <a:r>
              <a:rPr lang="en-US" sz="2000" dirty="0" smtClean="0"/>
              <a:t>DOs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E.g. scientific data with “build your own” tools for analysis and problem related workflow</a:t>
            </a:r>
            <a:endParaRPr lang="en-US" sz="2000" dirty="0" smtClean="0"/>
          </a:p>
        </p:txBody>
      </p:sp>
      <p:sp>
        <p:nvSpPr>
          <p:cNvPr id="28676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28677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A35F0A18-DBB8-4860-A6EA-9386B0BE93EC}" type="slidenum">
              <a:rPr lang="de-DE">
                <a:solidFill>
                  <a:srgbClr val="898989"/>
                </a:solidFill>
              </a:rPr>
              <a:pPr defTabSz="914400" eaLnBrk="1" hangingPunct="1"/>
              <a:t>23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bwFLA</a:t>
            </a:r>
            <a:r>
              <a:rPr lang="en-US" i="1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project aims</a:t>
            </a:r>
            <a:endParaRPr lang="de-DE" dirty="0" smtClean="0"/>
          </a:p>
        </p:txBody>
      </p:sp>
      <p:sp>
        <p:nvSpPr>
          <p:cNvPr id="296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target</a:t>
            </a:r>
            <a:r>
              <a:rPr lang="en-GB" sz="2400" dirty="0" smtClean="0"/>
              <a:t>: present a framework as well as workflows to ensure a long term access to digital objects via emulation</a:t>
            </a:r>
          </a:p>
          <a:p>
            <a:pPr>
              <a:lnSpc>
                <a:spcPct val="90000"/>
              </a:lnSpc>
            </a:pPr>
            <a:r>
              <a:rPr lang="en-GB" sz="2400" dirty="0" err="1" smtClean="0"/>
              <a:t>bwFLA</a:t>
            </a:r>
            <a:r>
              <a:rPr lang="en-GB" sz="2400" dirty="0" smtClean="0"/>
              <a:t> </a:t>
            </a:r>
            <a:r>
              <a:rPr lang="en-GB" sz="2400" dirty="0" smtClean="0"/>
              <a:t>– </a:t>
            </a:r>
            <a:r>
              <a:rPr lang="en-GB" sz="2400" dirty="0" smtClean="0"/>
              <a:t>a user centric approach</a:t>
            </a: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000" dirty="0" smtClean="0"/>
              <a:t>Use user </a:t>
            </a:r>
            <a:r>
              <a:rPr lang="en-GB" sz="2000" dirty="0" smtClean="0"/>
              <a:t>knowledge to identify all prerequisites of the DO w.r.t  the original environment such that the “rendering” yields a complete environment which is free of dependency conflicts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Preserve knowledge about installation, configuration and use of these objects and environments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Give a “preview” on the quality of the rendering for objects and environments</a:t>
            </a:r>
          </a:p>
        </p:txBody>
      </p:sp>
      <p:sp>
        <p:nvSpPr>
          <p:cNvPr id="29700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29701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428BD938-4269-46C8-BD38-5909F67E1723}" type="slidenum">
              <a:rPr lang="de-DE">
                <a:solidFill>
                  <a:srgbClr val="898989"/>
                </a:solidFill>
              </a:rPr>
              <a:pPr defTabSz="914400" eaLnBrk="1" hangingPunct="1"/>
              <a:t>24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/>
              <a:t>bwFLA</a:t>
            </a:r>
            <a:r>
              <a:rPr lang="en-US" smtClean="0"/>
              <a:t> – Ingest Workflow </a:t>
            </a:r>
            <a:endParaRPr lang="de-DE" smtClean="0"/>
          </a:p>
        </p:txBody>
      </p:sp>
      <p:pic>
        <p:nvPicPr>
          <p:cNvPr id="30723" name="Inhaltsplatzhalter 5" descr="inges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26" b="-15826"/>
          <a:stretch>
            <a:fillRect/>
          </a:stretch>
        </p:blipFill>
        <p:spPr>
          <a:xfrm>
            <a:off x="-20638" y="1270000"/>
            <a:ext cx="8985251" cy="5111750"/>
          </a:xfrm>
        </p:spPr>
      </p:pic>
      <p:sp>
        <p:nvSpPr>
          <p:cNvPr id="3072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3072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BE565DE6-1011-498E-B9E1-A94DD605E3F0}" type="slidenum">
              <a:rPr lang="de-DE">
                <a:solidFill>
                  <a:srgbClr val="898989"/>
                </a:solidFill>
              </a:rPr>
              <a:pPr defTabSz="914400" eaLnBrk="1" hangingPunct="1"/>
              <a:t>25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smtClean="0"/>
              <a:t>bwFLA</a:t>
            </a:r>
            <a:r>
              <a:rPr lang="de-DE" smtClean="0"/>
              <a:t> – Ingest Workflow</a:t>
            </a:r>
          </a:p>
        </p:txBody>
      </p:sp>
      <p:pic>
        <p:nvPicPr>
          <p:cNvPr id="31747" name="Inhaltsplatzhalter 5" descr="UI_SA_ObjRender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0" r="-2390"/>
          <a:stretch>
            <a:fillRect/>
          </a:stretch>
        </p:blipFill>
        <p:spPr/>
      </p:pic>
      <p:sp>
        <p:nvSpPr>
          <p:cNvPr id="31748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31749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FC0D01BA-9C68-477D-9CF3-5EB44F179953}" type="slidenum">
              <a:rPr lang="de-DE">
                <a:solidFill>
                  <a:srgbClr val="898989"/>
                </a:solidFill>
              </a:rPr>
              <a:pPr defTabSz="914400" eaLnBrk="1" hangingPunct="1"/>
              <a:t>26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Software Archiv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4313"/>
            <a:ext cx="7488237" cy="475297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0"/>
              <a:buChar char="§"/>
              <a:defRPr/>
            </a:pPr>
            <a:r>
              <a:rPr lang="en-GB" dirty="0" err="1" smtClean="0"/>
              <a:t>Viewpath</a:t>
            </a:r>
            <a:r>
              <a:rPr lang="en-GB" dirty="0" smtClean="0"/>
              <a:t> generation workflow</a:t>
            </a:r>
          </a:p>
          <a:p>
            <a:pPr marL="457200" lvl="1" indent="0">
              <a:buFontTx/>
              <a:buNone/>
              <a:defRPr/>
            </a:pPr>
            <a:r>
              <a:rPr lang="en-GB" dirty="0" smtClean="0"/>
              <a:t>	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err="1" smtClean="0"/>
              <a:t>bwFLA</a:t>
            </a:r>
            <a:r>
              <a:rPr lang="en-GB" dirty="0" smtClean="0"/>
              <a:t> </a:t>
            </a:r>
            <a:r>
              <a:rPr lang="en-GB" dirty="0" smtClean="0"/>
              <a:t>presents a web based environment which allows a structured installation process on a reference machine</a:t>
            </a:r>
          </a:p>
          <a:p>
            <a:pPr marL="457200" lvl="1" indent="0">
              <a:buFontTx/>
              <a:buNone/>
              <a:defRPr/>
            </a:pPr>
            <a:r>
              <a:rPr lang="en-GB" dirty="0" smtClean="0"/>
              <a:t> </a:t>
            </a:r>
            <a:r>
              <a:rPr lang="en-GB" dirty="0" smtClean="0"/>
              <a:t>	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>
                <a:sym typeface="Wingdings"/>
              </a:rPr>
              <a:t>and thus contains a verified </a:t>
            </a:r>
            <a:r>
              <a:rPr lang="en-GB" dirty="0" smtClean="0">
                <a:sym typeface="Wingdings"/>
              </a:rPr>
              <a:t>and technically complete set of metadata about the software components</a:t>
            </a:r>
          </a:p>
          <a:p>
            <a:pPr>
              <a:buFont typeface="Wingdings" charset="0"/>
              <a:buChar char="§"/>
              <a:defRPr/>
            </a:pPr>
            <a:r>
              <a:rPr lang="en-GB" dirty="0" smtClean="0"/>
              <a:t>Emulation as a </a:t>
            </a:r>
            <a:r>
              <a:rPr lang="en-GB" dirty="0"/>
              <a:t>w</a:t>
            </a:r>
            <a:r>
              <a:rPr lang="en-GB" dirty="0" smtClean="0"/>
              <a:t>eb </a:t>
            </a:r>
            <a:r>
              <a:rPr lang="en-GB" dirty="0" smtClean="0"/>
              <a:t>service </a:t>
            </a:r>
          </a:p>
          <a:p>
            <a:pPr>
              <a:buFont typeface="Wingdings" charset="0"/>
              <a:buChar char="§"/>
              <a:defRPr/>
            </a:pPr>
            <a:r>
              <a:rPr lang="en-GB" dirty="0" err="1" smtClean="0"/>
              <a:t>Automatied</a:t>
            </a:r>
            <a:r>
              <a:rPr lang="en-GB" dirty="0" smtClean="0"/>
              <a:t> </a:t>
            </a:r>
            <a:r>
              <a:rPr lang="en-GB" dirty="0" err="1" smtClean="0"/>
              <a:t>Viewpath</a:t>
            </a:r>
            <a:r>
              <a:rPr lang="en-GB" dirty="0" smtClean="0"/>
              <a:t> initialization and generation</a:t>
            </a:r>
            <a:endParaRPr lang="en-GB" dirty="0" smtClean="0"/>
          </a:p>
          <a:p>
            <a:pPr lvl="1">
              <a:defRPr/>
            </a:pPr>
            <a:r>
              <a:rPr lang="en-GB" dirty="0" smtClean="0">
                <a:sym typeface="Wingdings"/>
              </a:rPr>
              <a:t>Installation </a:t>
            </a:r>
            <a:r>
              <a:rPr lang="en-GB" dirty="0" smtClean="0">
                <a:sym typeface="Wingdings"/>
              </a:rPr>
              <a:t>of SW </a:t>
            </a:r>
            <a:r>
              <a:rPr lang="en-GB" dirty="0" smtClean="0">
                <a:sym typeface="Wingdings"/>
              </a:rPr>
              <a:t>c</a:t>
            </a:r>
            <a:r>
              <a:rPr lang="en-GB" dirty="0" smtClean="0">
                <a:sym typeface="Wingdings"/>
              </a:rPr>
              <a:t>omponents is logged as an abstract interactive workflow description and evaluated </a:t>
            </a:r>
            <a:r>
              <a:rPr lang="en-GB" dirty="0" smtClean="0">
                <a:sym typeface="Wingdings"/>
              </a:rPr>
              <a:t>(recorded during ingest)</a:t>
            </a:r>
          </a:p>
          <a:p>
            <a:pPr marL="457200" lvl="1" indent="0">
              <a:buFontTx/>
              <a:buNone/>
              <a:defRPr/>
            </a:pPr>
            <a:r>
              <a:rPr lang="en-GB" dirty="0" smtClean="0">
                <a:sym typeface="Wingdings"/>
              </a:rPr>
              <a:t>	 </a:t>
            </a:r>
            <a:r>
              <a:rPr lang="en-GB" dirty="0" smtClean="0">
                <a:sym typeface="Wingdings"/>
              </a:rPr>
              <a:t>automatic VP generation for certain environments</a:t>
            </a:r>
            <a:endParaRPr lang="en-GB" dirty="0" smtClean="0"/>
          </a:p>
          <a:p>
            <a:pPr>
              <a:buFont typeface="Wingdings" charset="0"/>
              <a:buChar char="§"/>
              <a:defRPr/>
            </a:pPr>
            <a:r>
              <a:rPr lang="en-GB" dirty="0" smtClean="0"/>
              <a:t>Preservation of selected environments</a:t>
            </a:r>
            <a:endParaRPr lang="en-GB" dirty="0" smtClean="0"/>
          </a:p>
          <a:p>
            <a:pPr>
              <a:buFont typeface="Wingdings" charset="0"/>
              <a:buChar char="§"/>
              <a:defRPr/>
            </a:pPr>
            <a:r>
              <a:rPr lang="en-GB" dirty="0" smtClean="0"/>
              <a:t>Automated testing of emulators</a:t>
            </a:r>
            <a:endParaRPr lang="en-GB" dirty="0" smtClean="0"/>
          </a:p>
          <a:p>
            <a:pPr lvl="1">
              <a:defRPr/>
            </a:pPr>
            <a:r>
              <a:rPr lang="en-GB" dirty="0" smtClean="0"/>
              <a:t>Allows for automated execution of stored emulator environments in the cas</a:t>
            </a:r>
            <a:r>
              <a:rPr lang="en-GB" dirty="0" smtClean="0"/>
              <a:t>e of emulator upgrades</a:t>
            </a:r>
            <a:endParaRPr lang="en-GB" dirty="0" smtClean="0"/>
          </a:p>
          <a:p>
            <a:pPr lvl="2">
              <a:defRPr/>
            </a:pPr>
            <a:r>
              <a:rPr lang="en-GB" dirty="0" smtClean="0"/>
              <a:t>To prevent distortions</a:t>
            </a:r>
          </a:p>
        </p:txBody>
      </p:sp>
      <p:sp>
        <p:nvSpPr>
          <p:cNvPr id="32772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32773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10960256-DF2A-45EB-8E4E-CED21D5EC3DF}" type="slidenum">
              <a:rPr lang="de-DE">
                <a:solidFill>
                  <a:srgbClr val="898989"/>
                </a:solidFill>
              </a:rPr>
              <a:pPr defTabSz="914400" eaLnBrk="1" hangingPunct="1"/>
              <a:t>27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Software Archive Workflow</a:t>
            </a:r>
          </a:p>
        </p:txBody>
      </p:sp>
      <p:pic>
        <p:nvPicPr>
          <p:cNvPr id="33795" name="Inhaltsplatzhalter 5" descr="ingest-sw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53" b="-9753"/>
          <a:stretch>
            <a:fillRect/>
          </a:stretch>
        </p:blipFill>
        <p:spPr/>
      </p:pic>
      <p:sp>
        <p:nvSpPr>
          <p:cNvPr id="33796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33797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4C1E6F12-0E2D-4960-B716-1261A3C815EF}" type="slidenum">
              <a:rPr lang="de-DE">
                <a:solidFill>
                  <a:srgbClr val="898989"/>
                </a:solidFill>
              </a:rPr>
              <a:pPr defTabSz="914400" eaLnBrk="1" hangingPunct="1"/>
              <a:t>28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Software Archive: Installation of SW</a:t>
            </a:r>
          </a:p>
        </p:txBody>
      </p:sp>
      <p:pic>
        <p:nvPicPr>
          <p:cNvPr id="34819" name="Inhaltsplatzhalter 5" descr="UI_SA_DepIn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3" r="-2513"/>
          <a:stretch>
            <a:fillRect/>
          </a:stretch>
        </p:blipFill>
        <p:spPr/>
      </p:pic>
      <p:sp>
        <p:nvSpPr>
          <p:cNvPr id="34820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34821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A3B61237-5D43-4BBE-BD7A-10A54A2B2085}" type="slidenum">
              <a:rPr lang="de-DE">
                <a:solidFill>
                  <a:srgbClr val="898989"/>
                </a:solidFill>
              </a:rPr>
              <a:pPr defTabSz="914400" eaLnBrk="1" hangingPunct="1"/>
              <a:t>29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Facts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Electronic </a:t>
            </a:r>
            <a:r>
              <a:rPr lang="en-GB" sz="2400" dirty="0" smtClean="0"/>
              <a:t>journals</a:t>
            </a:r>
            <a:r>
              <a:rPr lang="de-DE" sz="2400" dirty="0" smtClean="0"/>
              <a:t> </a:t>
            </a:r>
            <a:r>
              <a:rPr lang="de-DE" sz="2400" dirty="0" err="1" smtClean="0"/>
              <a:t>make</a:t>
            </a:r>
            <a:r>
              <a:rPr lang="de-DE" sz="2400" dirty="0" smtClean="0"/>
              <a:t> </a:t>
            </a:r>
            <a:r>
              <a:rPr lang="de-DE" sz="2400" dirty="0" err="1" smtClean="0"/>
              <a:t>things</a:t>
            </a:r>
            <a:r>
              <a:rPr lang="de-DE" sz="2400" dirty="0" smtClean="0"/>
              <a:t> </a:t>
            </a:r>
            <a:r>
              <a:rPr lang="de-DE" sz="2400" dirty="0" err="1" smtClean="0"/>
              <a:t>worse</a:t>
            </a:r>
            <a:r>
              <a:rPr lang="de-DE" sz="2400" dirty="0" smtClean="0"/>
              <a:t> </a:t>
            </a:r>
            <a:r>
              <a:rPr lang="de-DE" sz="2400" dirty="0" smtClean="0">
                <a:sym typeface="Wingdings" pitchFamily="2" charset="2"/>
              </a:rPr>
              <a:t></a:t>
            </a:r>
            <a:endParaRPr lang="de-DE" sz="2400" dirty="0" smtClean="0"/>
          </a:p>
          <a:p>
            <a:pPr lvl="1"/>
            <a:r>
              <a:rPr lang="de-DE" sz="2000" dirty="0" smtClean="0"/>
              <a:t>Access </a:t>
            </a:r>
            <a:r>
              <a:rPr lang="de-DE" sz="2000" dirty="0" err="1" smtClean="0"/>
              <a:t>rights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a limited time </a:t>
            </a:r>
            <a:r>
              <a:rPr lang="de-DE" sz="2000" dirty="0" err="1" smtClean="0"/>
              <a:t>period</a:t>
            </a:r>
            <a:r>
              <a:rPr lang="de-DE" sz="2000" dirty="0" smtClean="0"/>
              <a:t> ??</a:t>
            </a:r>
          </a:p>
          <a:p>
            <a:pPr lvl="1"/>
            <a:r>
              <a:rPr lang="de-DE" sz="2000" dirty="0" smtClean="0"/>
              <a:t>Open </a:t>
            </a:r>
            <a:r>
              <a:rPr lang="de-DE" sz="2000" dirty="0" err="1" smtClean="0"/>
              <a:t>access</a:t>
            </a:r>
            <a:r>
              <a:rPr lang="de-DE" sz="2000" dirty="0" smtClean="0"/>
              <a:t> </a:t>
            </a:r>
            <a:r>
              <a:rPr lang="de-DE" sz="2000" dirty="0" err="1" smtClean="0"/>
              <a:t>journals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unclear</a:t>
            </a:r>
            <a:r>
              <a:rPr lang="de-DE" sz="2000" dirty="0" smtClean="0"/>
              <a:t> </a:t>
            </a:r>
            <a:r>
              <a:rPr lang="de-DE" sz="2000" dirty="0" err="1" smtClean="0"/>
              <a:t>mode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operation</a:t>
            </a:r>
            <a:endParaRPr lang="de-DE" sz="2000" dirty="0" smtClean="0"/>
          </a:p>
          <a:p>
            <a:r>
              <a:rPr lang="de-DE" sz="2400" dirty="0" smtClean="0"/>
              <a:t>A </a:t>
            </a:r>
            <a:r>
              <a:rPr lang="de-DE" sz="2400" dirty="0" err="1" smtClean="0"/>
              <a:t>dead</a:t>
            </a:r>
            <a:r>
              <a:rPr lang="de-DE" sz="2400" dirty="0" smtClean="0"/>
              <a:t> „</a:t>
            </a:r>
            <a:r>
              <a:rPr lang="de-DE" sz="2400" dirty="0" err="1" smtClean="0"/>
              <a:t>operator</a:t>
            </a:r>
            <a:r>
              <a:rPr lang="de-DE" sz="2400" dirty="0" smtClean="0"/>
              <a:t>“ </a:t>
            </a:r>
            <a:r>
              <a:rPr lang="de-DE" sz="2400" dirty="0" err="1" smtClean="0"/>
              <a:t>takes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into</a:t>
            </a:r>
            <a:r>
              <a:rPr lang="de-DE" sz="2400" dirty="0" smtClean="0"/>
              <a:t> </a:t>
            </a:r>
            <a:r>
              <a:rPr lang="de-DE" sz="2400" dirty="0" err="1" smtClean="0"/>
              <a:t>his</a:t>
            </a:r>
            <a:r>
              <a:rPr lang="de-DE" sz="2400" dirty="0" smtClean="0"/>
              <a:t> grave – </a:t>
            </a:r>
            <a:r>
              <a:rPr lang="de-DE" sz="2400" dirty="0" err="1" smtClean="0"/>
              <a:t>even</a:t>
            </a:r>
            <a:r>
              <a:rPr lang="de-DE" sz="2400" dirty="0" smtClean="0"/>
              <a:t>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they</a:t>
            </a:r>
            <a:r>
              <a:rPr lang="de-DE" sz="2400" dirty="0" smtClean="0"/>
              <a:t> </a:t>
            </a:r>
            <a:r>
              <a:rPr lang="de-DE" sz="2400" dirty="0" err="1" smtClean="0"/>
              <a:t>were</a:t>
            </a:r>
            <a:r>
              <a:rPr lang="de-DE" sz="2400" dirty="0" smtClean="0"/>
              <a:t> </a:t>
            </a:r>
            <a:r>
              <a:rPr lang="de-DE" sz="2400" dirty="0" err="1" smtClean="0"/>
              <a:t>once</a:t>
            </a:r>
            <a:r>
              <a:rPr lang="de-DE" sz="2400" dirty="0" smtClean="0"/>
              <a:t> </a:t>
            </a:r>
            <a:r>
              <a:rPr lang="de-DE" sz="2400" dirty="0" err="1" smtClean="0"/>
              <a:t>owned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someone</a:t>
            </a:r>
            <a:r>
              <a:rPr lang="de-DE" sz="2400" dirty="0" smtClean="0"/>
              <a:t> </a:t>
            </a:r>
            <a:r>
              <a:rPr lang="de-DE" sz="2400" dirty="0" err="1" smtClean="0"/>
              <a:t>else</a:t>
            </a:r>
            <a:r>
              <a:rPr lang="de-DE" sz="2400" dirty="0" smtClean="0"/>
              <a:t>.</a:t>
            </a:r>
          </a:p>
          <a:p>
            <a:pPr lvl="1"/>
            <a:r>
              <a:rPr lang="de-DE" sz="2000" dirty="0" err="1" smtClean="0"/>
              <a:t>And</a:t>
            </a:r>
            <a:r>
              <a:rPr lang="de-DE" sz="2000" dirty="0" smtClean="0"/>
              <a:t> Amazon </a:t>
            </a:r>
            <a:r>
              <a:rPr lang="de-DE" sz="2000" dirty="0" err="1" smtClean="0"/>
              <a:t>already</a:t>
            </a:r>
            <a:r>
              <a:rPr lang="de-DE" sz="2000" dirty="0" smtClean="0"/>
              <a:t> </a:t>
            </a:r>
            <a:r>
              <a:rPr lang="de-DE" sz="2000" dirty="0" err="1" smtClean="0"/>
              <a:t>deleted</a:t>
            </a:r>
            <a:r>
              <a:rPr lang="de-DE" sz="2000" dirty="0" smtClean="0"/>
              <a:t> a </a:t>
            </a:r>
            <a:r>
              <a:rPr lang="de-DE" sz="2000" dirty="0" err="1" smtClean="0"/>
              <a:t>book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all </a:t>
            </a:r>
            <a:r>
              <a:rPr lang="de-DE" sz="2000" dirty="0" err="1" smtClean="0">
                <a:latin typeface="Monotype Corsiva" pitchFamily="66" charset="0"/>
              </a:rPr>
              <a:t>kindle</a:t>
            </a:r>
            <a:r>
              <a:rPr lang="de-DE" sz="2000" dirty="0" smtClean="0"/>
              <a:t>  </a:t>
            </a:r>
            <a:r>
              <a:rPr lang="en-GB" sz="2000" dirty="0" smtClean="0"/>
              <a:t>machines</a:t>
            </a:r>
            <a:r>
              <a:rPr lang="de-DE" sz="2000" dirty="0" smtClean="0"/>
              <a:t>, </a:t>
            </a:r>
            <a:r>
              <a:rPr lang="de-DE" sz="2000" dirty="0" err="1" smtClean="0"/>
              <a:t>although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had</a:t>
            </a:r>
            <a:r>
              <a:rPr lang="de-DE" sz="2000" dirty="0" smtClean="0"/>
              <a:t> </a:t>
            </a:r>
            <a:r>
              <a:rPr lang="de-DE" sz="2000" dirty="0" err="1" smtClean="0"/>
              <a:t>been</a:t>
            </a:r>
            <a:r>
              <a:rPr lang="de-DE" sz="2000" dirty="0" smtClean="0"/>
              <a:t> </a:t>
            </a:r>
            <a:r>
              <a:rPr lang="de-DE" sz="2000" dirty="0" err="1" smtClean="0"/>
              <a:t>paid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.</a:t>
            </a:r>
          </a:p>
          <a:p>
            <a:pPr lvl="1"/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ensure</a:t>
            </a:r>
            <a:r>
              <a:rPr lang="de-DE" sz="2000" dirty="0" smtClean="0"/>
              <a:t> </a:t>
            </a:r>
            <a:r>
              <a:rPr lang="de-DE" sz="2000" dirty="0" err="1" smtClean="0"/>
              <a:t>market</a:t>
            </a:r>
            <a:r>
              <a:rPr lang="de-DE" sz="2000" dirty="0" smtClean="0"/>
              <a:t> </a:t>
            </a:r>
            <a:r>
              <a:rPr lang="de-DE" sz="2000" dirty="0" err="1" smtClean="0"/>
              <a:t>separation</a:t>
            </a:r>
            <a:r>
              <a:rPr lang="de-DE" sz="2000" dirty="0" smtClean="0"/>
              <a:t>, </a:t>
            </a:r>
            <a:r>
              <a:rPr lang="de-DE" sz="2000" dirty="0" err="1" smtClean="0"/>
              <a:t>manufacturers</a:t>
            </a:r>
            <a:r>
              <a:rPr lang="de-DE" sz="2000" dirty="0" smtClean="0"/>
              <a:t> </a:t>
            </a:r>
            <a:r>
              <a:rPr lang="de-DE" sz="2000" dirty="0" err="1" smtClean="0"/>
              <a:t>prefer</a:t>
            </a:r>
            <a:r>
              <a:rPr lang="de-DE" sz="2000" dirty="0" smtClean="0"/>
              <a:t> </a:t>
            </a:r>
            <a:r>
              <a:rPr lang="de-DE" sz="2000" dirty="0" err="1" smtClean="0"/>
              <a:t>proprietary</a:t>
            </a:r>
            <a:r>
              <a:rPr lang="de-DE" sz="2000" dirty="0" smtClean="0"/>
              <a:t> </a:t>
            </a:r>
            <a:r>
              <a:rPr lang="de-DE" sz="2000" dirty="0" err="1" smtClean="0"/>
              <a:t>software</a:t>
            </a:r>
            <a:r>
              <a:rPr lang="de-DE" sz="2000" dirty="0" smtClean="0"/>
              <a:t> </a:t>
            </a:r>
            <a:r>
              <a:rPr lang="de-DE" sz="2000" dirty="0" err="1" smtClean="0"/>
              <a:t>formats</a:t>
            </a:r>
            <a:r>
              <a:rPr lang="de-DE" sz="2000" dirty="0" smtClean="0"/>
              <a:t>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read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their</a:t>
            </a:r>
            <a:r>
              <a:rPr lang="de-DE" sz="2000" dirty="0" smtClean="0"/>
              <a:t> </a:t>
            </a:r>
            <a:r>
              <a:rPr lang="de-DE" sz="2000" dirty="0" err="1" smtClean="0"/>
              <a:t>hardware</a:t>
            </a:r>
            <a:r>
              <a:rPr lang="de-DE" sz="2000" dirty="0" smtClean="0"/>
              <a:t>.</a:t>
            </a:r>
          </a:p>
          <a:p>
            <a:pPr lvl="2"/>
            <a:r>
              <a:rPr lang="de-DE" sz="1800" dirty="0" smtClean="0"/>
              <a:t>A </a:t>
            </a:r>
            <a:r>
              <a:rPr lang="de-DE" sz="1800" dirty="0" err="1" smtClean="0"/>
              <a:t>current</a:t>
            </a:r>
            <a:r>
              <a:rPr lang="de-DE" sz="1800" dirty="0" smtClean="0"/>
              <a:t> </a:t>
            </a:r>
            <a:r>
              <a:rPr lang="de-DE" sz="1800" dirty="0" err="1" smtClean="0"/>
              <a:t>trend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ebook</a:t>
            </a:r>
            <a:r>
              <a:rPr lang="de-DE" sz="1800" dirty="0" smtClean="0"/>
              <a:t> </a:t>
            </a:r>
            <a:r>
              <a:rPr lang="de-DE" sz="1800" dirty="0" err="1" smtClean="0"/>
              <a:t>market</a:t>
            </a:r>
            <a:r>
              <a:rPr lang="de-DE" sz="1800" dirty="0" smtClean="0"/>
              <a:t>!</a:t>
            </a:r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D42518C1-9892-424C-BF0C-46FA0E0CD454}" type="slidenum">
              <a:rPr lang="de-DE">
                <a:solidFill>
                  <a:srgbClr val="898989"/>
                </a:solidFill>
              </a:rPr>
              <a:pPr defTabSz="914400" eaLnBrk="1" hangingPunct="1"/>
              <a:t>3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/>
              <a:t>bwFLA</a:t>
            </a:r>
            <a:r>
              <a:rPr lang="en-US" smtClean="0"/>
              <a:t> – Access Workflow </a:t>
            </a:r>
            <a:endParaRPr lang="de-DE" smtClean="0"/>
          </a:p>
        </p:txBody>
      </p:sp>
      <p:pic>
        <p:nvPicPr>
          <p:cNvPr id="35843" name="Inhaltsplatzhalter 5" descr="acces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70" b="-31570"/>
          <a:stretch>
            <a:fillRect/>
          </a:stretch>
        </p:blipFill>
        <p:spPr/>
      </p:pic>
      <p:sp>
        <p:nvSpPr>
          <p:cNvPr id="3584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3584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76392259-70A6-40D9-89A1-D56F45E4253F}" type="slidenum">
              <a:rPr lang="de-DE">
                <a:solidFill>
                  <a:srgbClr val="898989"/>
                </a:solidFill>
              </a:rPr>
              <a:pPr defTabSz="914400" eaLnBrk="1" hangingPunct="1"/>
              <a:t>30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glimpse into the near future</a:t>
            </a:r>
            <a:endParaRPr lang="en-GB" dirty="0" smtClean="0"/>
          </a:p>
        </p:txBody>
      </p:sp>
      <p:sp>
        <p:nvSpPr>
          <p:cNvPr id="3686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Emulation </a:t>
            </a:r>
            <a:r>
              <a:rPr lang="en-GB" sz="2400" dirty="0" smtClean="0"/>
              <a:t>is on its way to become a mature and accepted strategy for digital archiving</a:t>
            </a:r>
            <a:endParaRPr lang="en-GB" sz="2400" dirty="0" smtClean="0"/>
          </a:p>
          <a:p>
            <a:r>
              <a:rPr lang="en-GB" sz="2400" dirty="0" smtClean="0"/>
              <a:t>Emulation </a:t>
            </a:r>
            <a:r>
              <a:rPr lang="en-GB" sz="2400" dirty="0" smtClean="0"/>
              <a:t>has no alternative for certain types of digital objects</a:t>
            </a:r>
            <a:endParaRPr lang="en-GB" sz="2400" dirty="0" smtClean="0"/>
          </a:p>
          <a:p>
            <a:r>
              <a:rPr lang="en-GB" sz="2400" dirty="0" smtClean="0"/>
              <a:t>The workflows shown only appear (at first sight) to be expensive and/or tedious</a:t>
            </a:r>
            <a:endParaRPr lang="en-GB" sz="2400" dirty="0" smtClean="0"/>
          </a:p>
          <a:p>
            <a:pPr lvl="1"/>
            <a:r>
              <a:rPr lang="en-GB" sz="2000" dirty="0" smtClean="0"/>
              <a:t>De facto </a:t>
            </a:r>
            <a:r>
              <a:rPr lang="en-GB" sz="2000" dirty="0" smtClean="0"/>
              <a:t>only little magic required (so far)</a:t>
            </a:r>
            <a:endParaRPr lang="en-GB" sz="2000" dirty="0" smtClean="0"/>
          </a:p>
          <a:p>
            <a:pPr lvl="1"/>
            <a:r>
              <a:rPr lang="en-GB" sz="2000" dirty="0" smtClean="0"/>
              <a:t>Some workflows require human interaction</a:t>
            </a:r>
            <a:endParaRPr lang="en-GB" sz="2000" dirty="0" smtClean="0"/>
          </a:p>
          <a:p>
            <a:pPr lvl="1">
              <a:buFontTx/>
              <a:buNone/>
            </a:pPr>
            <a:r>
              <a:rPr lang="en-GB" sz="2000" dirty="0" smtClean="0">
                <a:sym typeface="Wingdings" pitchFamily="2" charset="2"/>
              </a:rPr>
              <a:t>	 preservation </a:t>
            </a:r>
            <a:r>
              <a:rPr lang="en-GB" sz="2000" dirty="0" smtClean="0">
                <a:sym typeface="Wingdings" pitchFamily="2" charset="2"/>
              </a:rPr>
              <a:t>planning focusses on emulator</a:t>
            </a:r>
            <a:endParaRPr lang="en-GB" sz="2000" dirty="0" smtClean="0">
              <a:sym typeface="Wingdings" pitchFamily="2" charset="2"/>
            </a:endParaRPr>
          </a:p>
          <a:p>
            <a:pPr lvl="1">
              <a:buFontTx/>
              <a:buNone/>
            </a:pPr>
            <a:r>
              <a:rPr lang="en-GB" sz="2000" dirty="0" smtClean="0">
                <a:sym typeface="Wingdings" pitchFamily="2" charset="2"/>
              </a:rPr>
              <a:t>	 „</a:t>
            </a:r>
            <a:r>
              <a:rPr lang="en-GB" sz="2000" dirty="0" smtClean="0">
                <a:sym typeface="Wingdings" pitchFamily="2" charset="2"/>
              </a:rPr>
              <a:t>authentic</a:t>
            </a:r>
            <a:r>
              <a:rPr lang="en-GB" altLang="de-DE" sz="2000" dirty="0" smtClean="0">
                <a:sym typeface="Wingdings" pitchFamily="2" charset="2"/>
              </a:rPr>
              <a:t>“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>
                <a:sym typeface="Wingdings" pitchFamily="2" charset="2"/>
              </a:rPr>
              <a:t>r</a:t>
            </a:r>
            <a:r>
              <a:rPr lang="en-GB" sz="2000" dirty="0" smtClean="0">
                <a:sym typeface="Wingdings" pitchFamily="2" charset="2"/>
              </a:rPr>
              <a:t>endering is guaranteed</a:t>
            </a:r>
            <a:endParaRPr lang="en-GB" sz="2000" dirty="0" smtClean="0">
              <a:sym typeface="Wingdings" pitchFamily="2" charset="2"/>
            </a:endParaRPr>
          </a:p>
          <a:p>
            <a:pPr lvl="1">
              <a:buFontTx/>
              <a:buNone/>
            </a:pPr>
            <a:r>
              <a:rPr lang="en-GB" sz="2000" dirty="0" smtClean="0">
                <a:sym typeface="Wingdings" pitchFamily="2" charset="2"/>
              </a:rPr>
              <a:t>	 </a:t>
            </a:r>
            <a:r>
              <a:rPr lang="en-GB" sz="2000" dirty="0" smtClean="0">
                <a:sym typeface="Wingdings" pitchFamily="2" charset="2"/>
              </a:rPr>
              <a:t>preservation of user knowledge</a:t>
            </a:r>
            <a:endParaRPr lang="en-GB" sz="2000" dirty="0" smtClean="0">
              <a:sym typeface="Wingdings" pitchFamily="2" charset="2"/>
            </a:endParaRPr>
          </a:p>
        </p:txBody>
      </p:sp>
      <p:sp>
        <p:nvSpPr>
          <p:cNvPr id="36868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36869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C3566959-195A-423A-A288-9E2D7F7670DE}" type="slidenum">
              <a:rPr lang="de-DE">
                <a:solidFill>
                  <a:srgbClr val="898989"/>
                </a:solidFill>
              </a:rPr>
              <a:pPr defTabSz="914400" eaLnBrk="1" hangingPunct="1"/>
              <a:t>31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Consequences ...</a:t>
            </a:r>
            <a:endParaRPr lang="en-GB" dirty="0" smtClean="0"/>
          </a:p>
        </p:txBody>
      </p:sp>
      <p:sp>
        <p:nvSpPr>
          <p:cNvPr id="3789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Lesson learnt:</a:t>
            </a:r>
            <a:endParaRPr lang="en-GB" sz="2400" dirty="0" smtClean="0"/>
          </a:p>
          <a:p>
            <a:pPr lvl="1">
              <a:buFont typeface="Wingdings" pitchFamily="2" charset="2"/>
              <a:buChar char="§"/>
            </a:pPr>
            <a:r>
              <a:rPr lang="en-GB" sz="2000" dirty="0" smtClean="0"/>
              <a:t>To ensure a long term perspective, the long term archival community must engage in the development of Open </a:t>
            </a:r>
            <a:r>
              <a:rPr lang="en-GB" sz="2000" dirty="0" smtClean="0"/>
              <a:t>Source </a:t>
            </a:r>
            <a:r>
              <a:rPr lang="en-GB" sz="2000" dirty="0" smtClean="0"/>
              <a:t>Emulators</a:t>
            </a:r>
            <a:endParaRPr lang="en-GB" sz="2000" dirty="0" smtClean="0"/>
          </a:p>
          <a:p>
            <a:pPr lvl="2">
              <a:buFont typeface="Wingdings" pitchFamily="2" charset="2"/>
              <a:buChar char="§"/>
            </a:pPr>
            <a:r>
              <a:rPr lang="en-GB" sz="1800" dirty="0" smtClean="0"/>
              <a:t>So far not a core business of libraries</a:t>
            </a:r>
            <a:endParaRPr lang="en-GB" sz="1800" dirty="0" smtClean="0"/>
          </a:p>
          <a:p>
            <a:pPr lvl="1">
              <a:buFont typeface="Wingdings" pitchFamily="2" charset="2"/>
              <a:buChar char="§"/>
            </a:pPr>
            <a:r>
              <a:rPr lang="en-GB" sz="2000" dirty="0" smtClean="0"/>
              <a:t>Continuous and early testing of old hardware and systems which are no longer produced</a:t>
            </a:r>
            <a:endParaRPr lang="en-GB" sz="2000" dirty="0" smtClean="0"/>
          </a:p>
          <a:p>
            <a:r>
              <a:rPr lang="en-GB" sz="2400" dirty="0" smtClean="0"/>
              <a:t>Cooperation and distributed work are necessary:</a:t>
            </a:r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 smtClean="0"/>
          </a:p>
          <a:p>
            <a:pPr lvl="2">
              <a:buFont typeface="Wingdings" pitchFamily="2" charset="2"/>
              <a:buChar char="à"/>
            </a:pP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400" dirty="0" smtClean="0">
                <a:latin typeface="Imprint MT Shadow" pitchFamily="82" charset="0"/>
                <a:sym typeface="Wingdings" pitchFamily="2" charset="2"/>
              </a:rPr>
              <a:t>s</a:t>
            </a:r>
            <a:r>
              <a:rPr lang="en-GB" sz="2400" dirty="0" smtClean="0">
                <a:latin typeface="Imprint MT Shadow" pitchFamily="82" charset="0"/>
              </a:rPr>
              <a:t>hare the knowledge</a:t>
            </a:r>
          </a:p>
          <a:p>
            <a:pPr lvl="2">
              <a:buFont typeface="Wingdings" pitchFamily="2" charset="2"/>
              <a:buChar char="à"/>
            </a:pPr>
            <a:r>
              <a:rPr lang="en-GB" sz="2400" dirty="0" smtClean="0">
                <a:latin typeface="Imprint MT Shadow" pitchFamily="82" charset="0"/>
                <a:sym typeface="Wingdings" pitchFamily="2" charset="2"/>
              </a:rPr>
              <a:t> share the pain</a:t>
            </a:r>
          </a:p>
          <a:p>
            <a:pPr lvl="2">
              <a:buFont typeface="Wingdings" pitchFamily="2" charset="2"/>
              <a:buChar char="à"/>
            </a:pPr>
            <a:r>
              <a:rPr lang="en-GB" sz="2400" dirty="0" smtClean="0">
                <a:latin typeface="Imprint MT Shadow" pitchFamily="82" charset="0"/>
                <a:sym typeface="Wingdings" pitchFamily="2" charset="2"/>
              </a:rPr>
              <a:t> share the cost</a:t>
            </a:r>
          </a:p>
          <a:p>
            <a:pPr lvl="2">
              <a:buFont typeface="Wingdings" pitchFamily="2" charset="2"/>
              <a:buChar char="à"/>
            </a:pPr>
            <a:r>
              <a:rPr lang="en-GB" sz="2400" dirty="0" smtClean="0">
                <a:latin typeface="Imprint MT Shadow" pitchFamily="82" charset="0"/>
                <a:sym typeface="Wingdings" pitchFamily="2" charset="2"/>
              </a:rPr>
              <a:t> share the gain </a:t>
            </a:r>
            <a:endParaRPr lang="en-GB" sz="2400" dirty="0" smtClean="0">
              <a:latin typeface="Imprint MT Shadow" pitchFamily="82" charset="0"/>
            </a:endParaRPr>
          </a:p>
          <a:p>
            <a:pPr lvl="1">
              <a:buFontTx/>
              <a:buNone/>
            </a:pPr>
            <a:r>
              <a:rPr lang="en-GB" sz="2000" dirty="0" smtClean="0">
                <a:sym typeface="Wingdings" pitchFamily="2" charset="2"/>
              </a:rPr>
              <a:t> </a:t>
            </a:r>
          </a:p>
          <a:p>
            <a:pPr lvl="1">
              <a:buFontTx/>
              <a:buNone/>
            </a:pPr>
            <a:endParaRPr lang="en-GB" sz="2000" dirty="0" smtClean="0"/>
          </a:p>
        </p:txBody>
      </p:sp>
      <p:sp>
        <p:nvSpPr>
          <p:cNvPr id="37892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37893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422048B7-5090-46DA-975E-0BED16BFC22C}" type="slidenum">
              <a:rPr lang="de-DE">
                <a:solidFill>
                  <a:srgbClr val="898989"/>
                </a:solidFill>
              </a:rPr>
              <a:pPr defTabSz="914400" eaLnBrk="1" hangingPunct="1"/>
              <a:t>32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/>
          </p:cNvSpPr>
          <p:nvPr>
            <p:ph type="subTitle" idx="1"/>
          </p:nvPr>
        </p:nvSpPr>
        <p:spPr>
          <a:xfrm>
            <a:off x="107950" y="4797425"/>
            <a:ext cx="7777163" cy="18002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de-DE" sz="2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de-DE" sz="2400" smtClean="0"/>
              <a:t>Functional Long-Term Archival and Access through Emulation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sz="1400" i="1" smtClean="0"/>
              <a:t>Leitung: Klaus Rechert, Albert-Ludwigs Universität Freiburg</a:t>
            </a:r>
          </a:p>
          <a:p>
            <a:pPr algn="ctr" eaLnBrk="1" hangingPunct="1">
              <a:buFont typeface="Wingdings" pitchFamily="2" charset="2"/>
              <a:buNone/>
            </a:pPr>
            <a:endParaRPr lang="de-DE" sz="2400" smtClean="0"/>
          </a:p>
          <a:p>
            <a:pPr algn="ctr" eaLnBrk="1" hangingPunct="1">
              <a:buFont typeface="Wingdings" pitchFamily="2" charset="2"/>
              <a:buNone/>
            </a:pPr>
            <a:endParaRPr lang="de-DE" sz="2400" smtClean="0"/>
          </a:p>
          <a:p>
            <a:pPr algn="ctr" eaLnBrk="1" hangingPunct="1">
              <a:buFont typeface="Wingdings" pitchFamily="2" charset="2"/>
              <a:buNone/>
            </a:pPr>
            <a:endParaRPr lang="de-DE" sz="2400" smtClean="0"/>
          </a:p>
        </p:txBody>
      </p:sp>
      <p:pic>
        <p:nvPicPr>
          <p:cNvPr id="38915" name="Bild 1" descr="bwFLA-logo-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5888"/>
            <a:ext cx="404971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611188" y="1700213"/>
            <a:ext cx="7488237" cy="2881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GB" sz="1800" dirty="0" smtClean="0"/>
              <a:t>University of Freiburg</a:t>
            </a:r>
          </a:p>
          <a:p>
            <a:pPr lvl="1" eaLnBrk="1" hangingPunct="1">
              <a:defRPr/>
            </a:pPr>
            <a:r>
              <a:rPr lang="en-GB" sz="1600" dirty="0" smtClean="0"/>
              <a:t>Concept, project management and development</a:t>
            </a:r>
          </a:p>
          <a:p>
            <a:pPr eaLnBrk="1" hangingPunct="1">
              <a:defRPr/>
            </a:pPr>
            <a:r>
              <a:rPr lang="en-GB" sz="1800" dirty="0" smtClean="0"/>
              <a:t>University of Ulm</a:t>
            </a:r>
          </a:p>
          <a:p>
            <a:pPr lvl="1" eaLnBrk="1" hangingPunct="1">
              <a:defRPr/>
            </a:pPr>
            <a:r>
              <a:rPr lang="en-GB" sz="1600" dirty="0" smtClean="0"/>
              <a:t>Sci. data and integration of university libraries</a:t>
            </a:r>
          </a:p>
          <a:p>
            <a:pPr eaLnBrk="1" hangingPunct="1">
              <a:defRPr/>
            </a:pPr>
            <a:r>
              <a:rPr lang="en-GB" sz="1800" dirty="0" err="1" smtClean="0"/>
              <a:t>Bibliotheksservice-Zentrum</a:t>
            </a:r>
            <a:r>
              <a:rPr lang="en-GB" sz="1800" dirty="0" smtClean="0"/>
              <a:t> Baden-Württemberg</a:t>
            </a:r>
          </a:p>
          <a:p>
            <a:pPr lvl="1" eaLnBrk="1" hangingPunct="1">
              <a:defRPr/>
            </a:pPr>
            <a:r>
              <a:rPr lang="en-GB" sz="1600" dirty="0" smtClean="0"/>
              <a:t>Integration, meta-data  and coordination of libraries</a:t>
            </a:r>
          </a:p>
          <a:p>
            <a:pPr eaLnBrk="1" hangingPunct="1">
              <a:defRPr/>
            </a:pPr>
            <a:r>
              <a:rPr lang="en-GB" sz="1800" dirty="0" err="1" smtClean="0"/>
              <a:t>Landesarchiv</a:t>
            </a:r>
            <a:r>
              <a:rPr lang="en-GB" sz="1800" dirty="0" smtClean="0"/>
              <a:t> Baden-Württemberg</a:t>
            </a:r>
          </a:p>
          <a:p>
            <a:pPr lvl="1" eaLnBrk="1" hangingPunct="1">
              <a:defRPr/>
            </a:pPr>
            <a:r>
              <a:rPr lang="en-GB" sz="1600" dirty="0" smtClean="0"/>
              <a:t>Archive-integration, meta-data</a:t>
            </a:r>
          </a:p>
          <a:p>
            <a:pPr eaLnBrk="1" hangingPunct="1">
              <a:defRPr/>
            </a:pPr>
            <a:r>
              <a:rPr lang="en-GB" sz="1800" dirty="0" err="1" smtClean="0"/>
              <a:t>KÜdKA</a:t>
            </a:r>
            <a:r>
              <a:rPr lang="en-GB" sz="1800" dirty="0" smtClean="0"/>
              <a:t> KIT Karlsruhe / </a:t>
            </a:r>
            <a:r>
              <a:rPr lang="en-GB" sz="1800" dirty="0" err="1" smtClean="0"/>
              <a:t>HfG</a:t>
            </a:r>
            <a:r>
              <a:rPr lang="en-GB" sz="1800" dirty="0" smtClean="0"/>
              <a:t> Karlsruhe</a:t>
            </a:r>
          </a:p>
          <a:p>
            <a:pPr lvl="1" eaLnBrk="1" hangingPunct="1">
              <a:defRPr/>
            </a:pPr>
            <a:r>
              <a:rPr lang="en-GB" sz="1600" dirty="0" smtClean="0"/>
              <a:t>Integration with </a:t>
            </a:r>
            <a:r>
              <a:rPr lang="en-GB" sz="1600" dirty="0" err="1" smtClean="0"/>
              <a:t>HfG</a:t>
            </a:r>
            <a:r>
              <a:rPr lang="en-GB" sz="1600" dirty="0" smtClean="0"/>
              <a:t> Karlsruhe archives (digital 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(1</a:t>
            </a:r>
            <a:r>
              <a:rPr lang="de-DE" dirty="0" smtClean="0"/>
              <a:t>)</a:t>
            </a:r>
          </a:p>
        </p:txBody>
      </p:sp>
      <p:sp>
        <p:nvSpPr>
          <p:cNvPr id="399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The FLA </a:t>
            </a:r>
            <a:r>
              <a:rPr lang="de-DE" sz="2400" dirty="0" err="1" smtClean="0"/>
              <a:t>approach</a:t>
            </a:r>
            <a:r>
              <a:rPr lang="de-DE" sz="2400" dirty="0" smtClean="0"/>
              <a:t> </a:t>
            </a:r>
            <a:r>
              <a:rPr lang="de-DE" sz="2400" dirty="0" err="1" smtClean="0"/>
              <a:t>considerably</a:t>
            </a:r>
            <a:r>
              <a:rPr lang="de-DE" sz="2400" dirty="0" smtClean="0"/>
              <a:t> </a:t>
            </a:r>
            <a:r>
              <a:rPr lang="de-DE" sz="2400" dirty="0" err="1" smtClean="0"/>
              <a:t>widens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chances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„</a:t>
            </a:r>
            <a:r>
              <a:rPr lang="de-DE" sz="2400" dirty="0" err="1" smtClean="0"/>
              <a:t>reactivate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“</a:t>
            </a:r>
            <a:endParaRPr lang="de-DE" sz="2400" dirty="0" smtClean="0"/>
          </a:p>
          <a:p>
            <a:pPr lvl="1"/>
            <a:r>
              <a:rPr lang="de-DE" sz="1800" dirty="0" err="1" smtClean="0"/>
              <a:t>Unfortunately</a:t>
            </a:r>
            <a:r>
              <a:rPr lang="de-DE" sz="1800" dirty="0" smtClean="0"/>
              <a:t> </a:t>
            </a:r>
            <a:r>
              <a:rPr lang="de-DE" sz="1800" dirty="0" err="1" smtClean="0"/>
              <a:t>it</a:t>
            </a:r>
            <a:r>
              <a:rPr lang="de-DE" sz="1800" dirty="0" smtClean="0"/>
              <a:t> </a:t>
            </a:r>
            <a:r>
              <a:rPr lang="de-DE" sz="1800" dirty="0" err="1" smtClean="0"/>
              <a:t>does</a:t>
            </a:r>
            <a:r>
              <a:rPr lang="de-DE" sz="1800" dirty="0" smtClean="0"/>
              <a:t> not </a:t>
            </a:r>
            <a:r>
              <a:rPr lang="de-DE" sz="1800" dirty="0" err="1" smtClean="0"/>
              <a:t>solve</a:t>
            </a:r>
            <a:r>
              <a:rPr lang="de-DE" sz="1800" dirty="0" smtClean="0"/>
              <a:t> </a:t>
            </a:r>
            <a:r>
              <a:rPr lang="de-DE" sz="1800" dirty="0" err="1" smtClean="0"/>
              <a:t>every</a:t>
            </a:r>
            <a:r>
              <a:rPr lang="de-DE" sz="1800" dirty="0" smtClean="0"/>
              <a:t> </a:t>
            </a:r>
            <a:r>
              <a:rPr lang="de-DE" sz="1800" dirty="0" err="1" smtClean="0"/>
              <a:t>issue</a:t>
            </a:r>
            <a:endParaRPr lang="de-DE" sz="1800" dirty="0" smtClean="0"/>
          </a:p>
          <a:p>
            <a:r>
              <a:rPr lang="de-DE" sz="2400" dirty="0" smtClean="0"/>
              <a:t>Open </a:t>
            </a:r>
            <a:r>
              <a:rPr lang="de-DE" sz="2400" dirty="0" err="1" smtClean="0"/>
              <a:t>questions</a:t>
            </a:r>
            <a:r>
              <a:rPr lang="de-DE" sz="2400" dirty="0" smtClean="0"/>
              <a:t> </a:t>
            </a:r>
            <a:r>
              <a:rPr lang="de-DE" sz="2400" dirty="0" err="1" smtClean="0"/>
              <a:t>remain</a:t>
            </a:r>
            <a:r>
              <a:rPr lang="de-DE" sz="2400" dirty="0" smtClean="0"/>
              <a:t>:</a:t>
            </a:r>
            <a:endParaRPr lang="de-DE" sz="2400" dirty="0" smtClean="0"/>
          </a:p>
          <a:p>
            <a:pPr lvl="1"/>
            <a:r>
              <a:rPr lang="de-DE" sz="1800" dirty="0" smtClean="0"/>
              <a:t>Online-environments, time </a:t>
            </a:r>
            <a:r>
              <a:rPr lang="de-DE" sz="1800" dirty="0" err="1" smtClean="0"/>
              <a:t>dependent</a:t>
            </a:r>
            <a:r>
              <a:rPr lang="de-DE" sz="1800" dirty="0" smtClean="0"/>
              <a:t> </a:t>
            </a:r>
            <a:r>
              <a:rPr lang="de-DE" sz="1800" dirty="0" err="1" smtClean="0"/>
              <a:t>environments</a:t>
            </a:r>
            <a:endParaRPr lang="de-DE" sz="1800" dirty="0" smtClean="0"/>
          </a:p>
          <a:p>
            <a:pPr lvl="1"/>
            <a:r>
              <a:rPr lang="de-DE" sz="1800" dirty="0" smtClean="0"/>
              <a:t>Digital </a:t>
            </a:r>
            <a:r>
              <a:rPr lang="de-DE" sz="1800" dirty="0" err="1" smtClean="0"/>
              <a:t>art</a:t>
            </a:r>
            <a:endParaRPr lang="de-DE" sz="1800" dirty="0" smtClean="0"/>
          </a:p>
          <a:p>
            <a:pPr lvl="2"/>
            <a:r>
              <a:rPr lang="de-DE" sz="1800" dirty="0" err="1" smtClean="0"/>
              <a:t>Very</a:t>
            </a:r>
            <a:r>
              <a:rPr lang="de-DE" sz="1800" dirty="0" smtClean="0"/>
              <a:t> </a:t>
            </a:r>
            <a:r>
              <a:rPr lang="de-DE" sz="1800" dirty="0" err="1" smtClean="0"/>
              <a:t>often</a:t>
            </a:r>
            <a:r>
              <a:rPr lang="de-DE" sz="1800" dirty="0" smtClean="0"/>
              <a:t> </a:t>
            </a:r>
            <a:r>
              <a:rPr lang="de-DE" sz="1800" dirty="0" err="1" smtClean="0"/>
              <a:t>singular</a:t>
            </a:r>
            <a:r>
              <a:rPr lang="de-DE" sz="1800" dirty="0" smtClean="0"/>
              <a:t> </a:t>
            </a:r>
            <a:r>
              <a:rPr lang="de-DE" sz="1800" dirty="0" err="1" smtClean="0"/>
              <a:t>items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system</a:t>
            </a:r>
            <a:r>
              <a:rPr lang="de-DE" sz="1800" dirty="0" smtClean="0"/>
              <a:t> </a:t>
            </a:r>
            <a:r>
              <a:rPr lang="de-DE" sz="1800" dirty="0" err="1" smtClean="0"/>
              <a:t>modifications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support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concept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art</a:t>
            </a:r>
            <a:r>
              <a:rPr lang="de-DE" sz="1800" dirty="0" smtClean="0"/>
              <a:t> </a:t>
            </a:r>
          </a:p>
          <a:p>
            <a:pPr lvl="3"/>
            <a:r>
              <a:rPr lang="de-DE" sz="1400" dirty="0" err="1" smtClean="0"/>
              <a:t>We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working</a:t>
            </a:r>
            <a:r>
              <a:rPr lang="de-DE" sz="1400" dirty="0" smtClean="0"/>
              <a:t> on </a:t>
            </a:r>
            <a:r>
              <a:rPr lang="de-DE" sz="1400" dirty="0" err="1" smtClean="0"/>
              <a:t>it!</a:t>
            </a:r>
            <a:endParaRPr lang="de-DE" sz="1400" dirty="0" smtClean="0"/>
          </a:p>
          <a:p>
            <a:pPr lvl="1"/>
            <a:r>
              <a:rPr lang="de-DE" sz="1800" dirty="0" smtClean="0"/>
              <a:t>Legal </a:t>
            </a:r>
            <a:r>
              <a:rPr lang="de-DE" sz="1800" dirty="0" err="1" smtClean="0"/>
              <a:t>issues</a:t>
            </a:r>
            <a:r>
              <a:rPr lang="de-DE" sz="1800" dirty="0" smtClean="0"/>
              <a:t>: </a:t>
            </a:r>
            <a:r>
              <a:rPr lang="de-DE" sz="1800" dirty="0" err="1" smtClean="0"/>
              <a:t>may</a:t>
            </a:r>
            <a:r>
              <a:rPr lang="de-DE" sz="1800" dirty="0" smtClean="0"/>
              <a:t>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emulate</a:t>
            </a:r>
            <a:r>
              <a:rPr lang="de-DE" sz="1800" dirty="0" smtClean="0"/>
              <a:t> a </a:t>
            </a:r>
            <a:r>
              <a:rPr lang="de-DE" sz="1800" dirty="0" err="1" smtClean="0"/>
              <a:t>hardware</a:t>
            </a:r>
            <a:r>
              <a:rPr lang="de-DE" sz="1800" dirty="0" smtClean="0"/>
              <a:t>?</a:t>
            </a:r>
            <a:endParaRPr lang="de-DE" sz="1800" dirty="0" smtClean="0"/>
          </a:p>
          <a:p>
            <a:pPr lvl="2"/>
            <a:r>
              <a:rPr lang="de-DE" sz="1800" dirty="0" err="1" smtClean="0"/>
              <a:t>How</a:t>
            </a:r>
            <a:r>
              <a:rPr lang="de-DE" sz="1800" dirty="0" smtClean="0"/>
              <a:t> do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get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specifications</a:t>
            </a:r>
            <a:r>
              <a:rPr lang="de-DE" sz="1800" dirty="0" smtClean="0"/>
              <a:t>?</a:t>
            </a:r>
            <a:endParaRPr lang="de-DE" sz="1800" dirty="0" smtClean="0"/>
          </a:p>
          <a:p>
            <a:pPr lvl="3"/>
            <a:r>
              <a:rPr lang="de-DE" sz="1600" dirty="0" err="1" smtClean="0"/>
              <a:t>Specs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available</a:t>
            </a:r>
            <a:r>
              <a:rPr lang="de-DE" sz="1600" dirty="0" smtClean="0"/>
              <a:t> – </a:t>
            </a:r>
            <a:r>
              <a:rPr lang="de-DE" sz="1600" dirty="0" err="1" smtClean="0"/>
              <a:t>already</a:t>
            </a:r>
            <a:r>
              <a:rPr lang="de-DE" sz="1600" dirty="0" smtClean="0"/>
              <a:t> </a:t>
            </a:r>
            <a:r>
              <a:rPr lang="de-DE" sz="1600" dirty="0" err="1" smtClean="0"/>
              <a:t>during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development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hardware</a:t>
            </a:r>
            <a:endParaRPr lang="de-DE" sz="1600" dirty="0" smtClean="0"/>
          </a:p>
          <a:p>
            <a:pPr lvl="2"/>
            <a:r>
              <a:rPr lang="de-DE" sz="1800" dirty="0" smtClean="0"/>
              <a:t>Do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get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necessary</a:t>
            </a:r>
            <a:r>
              <a:rPr lang="de-DE" sz="1800" dirty="0" smtClean="0"/>
              <a:t> (</a:t>
            </a:r>
            <a:r>
              <a:rPr lang="de-DE" sz="1800" dirty="0" err="1" smtClean="0"/>
              <a:t>proprietary</a:t>
            </a:r>
            <a:r>
              <a:rPr lang="de-DE" sz="1800" dirty="0" smtClean="0"/>
              <a:t>) </a:t>
            </a:r>
            <a:r>
              <a:rPr lang="de-DE" sz="1800" dirty="0" err="1" smtClean="0"/>
              <a:t>so</a:t>
            </a:r>
            <a:r>
              <a:rPr lang="de-DE" sz="1800" dirty="0" err="1" smtClean="0"/>
              <a:t>ftware</a:t>
            </a:r>
            <a:r>
              <a:rPr lang="de-DE" sz="1800" dirty="0" smtClean="0"/>
              <a:t>?</a:t>
            </a:r>
          </a:p>
          <a:p>
            <a:pPr lvl="3"/>
            <a:r>
              <a:rPr lang="de-DE" sz="1600" dirty="0" err="1" smtClean="0"/>
              <a:t>Apparently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Netherlands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more</a:t>
            </a:r>
            <a:r>
              <a:rPr lang="de-DE" sz="1600" dirty="0" smtClean="0"/>
              <a:t> </a:t>
            </a:r>
            <a:r>
              <a:rPr lang="de-DE" sz="1600" dirty="0" err="1" smtClean="0"/>
              <a:t>advanced</a:t>
            </a:r>
            <a:r>
              <a:rPr lang="de-DE" sz="1600" dirty="0" smtClean="0"/>
              <a:t> </a:t>
            </a:r>
            <a:r>
              <a:rPr lang="de-DE" sz="1600" dirty="0" err="1" smtClean="0"/>
              <a:t>than</a:t>
            </a:r>
            <a:r>
              <a:rPr lang="de-DE" sz="1600" dirty="0" smtClean="0"/>
              <a:t> Germany</a:t>
            </a:r>
            <a:endParaRPr lang="de-DE" sz="1600" dirty="0" smtClean="0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 dirty="0" err="1" smtClean="0">
                <a:solidFill>
                  <a:srgbClr val="898989"/>
                </a:solidFill>
              </a:rPr>
              <a:t>abwFLA</a:t>
            </a:r>
            <a:endParaRPr lang="de-DE" dirty="0">
              <a:solidFill>
                <a:srgbClr val="898989"/>
              </a:solidFill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B7686C2C-D781-4AD4-B4D2-64B369F01727}" type="slidenum">
              <a:rPr lang="de-DE">
                <a:solidFill>
                  <a:srgbClr val="898989"/>
                </a:solidFill>
              </a:rPr>
              <a:pPr defTabSz="914400" eaLnBrk="1" hangingPunct="1"/>
              <a:t>34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(2</a:t>
            </a:r>
            <a:r>
              <a:rPr lang="de-DE" dirty="0" smtClean="0"/>
              <a:t>)</a:t>
            </a:r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A </a:t>
            </a:r>
            <a:r>
              <a:rPr lang="de-DE" sz="2400" dirty="0" err="1" smtClean="0"/>
              <a:t>successful</a:t>
            </a:r>
            <a:r>
              <a:rPr lang="de-DE" sz="2400" dirty="0" smtClean="0"/>
              <a:t> d</a:t>
            </a:r>
            <a:r>
              <a:rPr lang="de-DE" sz="2400" dirty="0" smtClean="0"/>
              <a:t>igital </a:t>
            </a:r>
            <a:r>
              <a:rPr lang="de-DE" sz="2400" dirty="0" err="1" smtClean="0"/>
              <a:t>long</a:t>
            </a:r>
            <a:r>
              <a:rPr lang="de-DE" sz="2400" dirty="0" smtClean="0"/>
              <a:t> </a:t>
            </a:r>
            <a:r>
              <a:rPr lang="de-DE" sz="2400" dirty="0" err="1" smtClean="0"/>
              <a:t>term</a:t>
            </a:r>
            <a:r>
              <a:rPr lang="de-DE" sz="2400" dirty="0" smtClean="0"/>
              <a:t> </a:t>
            </a:r>
            <a:r>
              <a:rPr lang="de-DE" sz="2400" dirty="0" err="1" smtClean="0"/>
              <a:t>archival</a:t>
            </a:r>
            <a:r>
              <a:rPr lang="de-DE" sz="2400" dirty="0" smtClean="0"/>
              <a:t> </a:t>
            </a:r>
            <a:r>
              <a:rPr lang="de-DE" sz="2400" dirty="0" err="1" smtClean="0"/>
              <a:t>concept</a:t>
            </a:r>
            <a:r>
              <a:rPr lang="de-DE" sz="2400" dirty="0" smtClean="0"/>
              <a:t> will </a:t>
            </a:r>
            <a:r>
              <a:rPr lang="de-DE" sz="2400" dirty="0" err="1" smtClean="0"/>
              <a:t>require</a:t>
            </a:r>
            <a:r>
              <a:rPr lang="de-DE" sz="2400" dirty="0" smtClean="0"/>
              <a:t> </a:t>
            </a:r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r>
              <a:rPr lang="de-DE" sz="2400" dirty="0" err="1" smtClean="0"/>
              <a:t>cooperating</a:t>
            </a:r>
            <a:r>
              <a:rPr lang="de-DE" sz="2400" dirty="0" smtClean="0"/>
              <a:t> </a:t>
            </a:r>
            <a:r>
              <a:rPr lang="de-DE" sz="2400" dirty="0" err="1" smtClean="0"/>
              <a:t>specialists</a:t>
            </a:r>
            <a:endParaRPr lang="de-DE" sz="2400" dirty="0" smtClean="0"/>
          </a:p>
          <a:p>
            <a:pPr lvl="1"/>
            <a:r>
              <a:rPr lang="de-DE" sz="2000" dirty="0" smtClean="0"/>
              <a:t>IT </a:t>
            </a:r>
            <a:r>
              <a:rPr lang="de-DE" sz="2000" dirty="0" err="1" smtClean="0"/>
              <a:t>centres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rescue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transport</a:t>
            </a:r>
            <a:r>
              <a:rPr lang="de-DE" sz="2000" dirty="0" smtClean="0"/>
              <a:t> </a:t>
            </a:r>
            <a:r>
              <a:rPr lang="de-DE" sz="2000" dirty="0" err="1" smtClean="0"/>
              <a:t>binary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future</a:t>
            </a:r>
            <a:r>
              <a:rPr lang="de-DE" sz="2000" dirty="0" smtClean="0"/>
              <a:t> – 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</a:t>
            </a:r>
            <a:r>
              <a:rPr lang="de-DE" sz="2000" dirty="0" err="1" smtClean="0"/>
              <a:t>understanding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contents</a:t>
            </a:r>
            <a:endParaRPr lang="de-DE" sz="2000" dirty="0" smtClean="0"/>
          </a:p>
          <a:p>
            <a:pPr lvl="1"/>
            <a:r>
              <a:rPr lang="de-DE" sz="2000" dirty="0" err="1" smtClean="0"/>
              <a:t>Libaries</a:t>
            </a:r>
            <a:r>
              <a:rPr lang="de-DE" sz="2000" dirty="0" smtClean="0"/>
              <a:t> will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able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serve</a:t>
            </a:r>
            <a:r>
              <a:rPr lang="de-DE" sz="2000" dirty="0" smtClean="0"/>
              <a:t> </a:t>
            </a:r>
            <a:r>
              <a:rPr lang="de-DE" sz="2000" dirty="0" err="1" smtClean="0"/>
              <a:t>part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„</a:t>
            </a:r>
            <a:r>
              <a:rPr lang="de-DE" sz="2000" dirty="0" err="1" smtClean="0"/>
              <a:t>scientific</a:t>
            </a:r>
            <a:r>
              <a:rPr lang="de-DE" sz="2000" dirty="0" smtClean="0"/>
              <a:t> </a:t>
            </a:r>
            <a:r>
              <a:rPr lang="de-DE" sz="2000" dirty="0" err="1" smtClean="0"/>
              <a:t>environment</a:t>
            </a:r>
            <a:r>
              <a:rPr lang="de-DE" sz="2000" dirty="0" smtClean="0"/>
              <a:t>“</a:t>
            </a:r>
          </a:p>
          <a:p>
            <a:pPr lvl="1"/>
            <a:r>
              <a:rPr lang="de-DE" sz="2000" dirty="0" smtClean="0"/>
              <a:t>Additional </a:t>
            </a:r>
            <a:r>
              <a:rPr lang="de-DE" sz="2000" dirty="0" err="1" smtClean="0"/>
              <a:t>specialists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different </a:t>
            </a:r>
            <a:r>
              <a:rPr lang="de-DE" sz="2000" dirty="0" err="1" smtClean="0"/>
              <a:t>institution</a:t>
            </a:r>
            <a:r>
              <a:rPr lang="de-DE" sz="2000" dirty="0" err="1" smtClean="0"/>
              <a:t>s</a:t>
            </a:r>
            <a:r>
              <a:rPr lang="de-DE" sz="2000" dirty="0" smtClean="0"/>
              <a:t> will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care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usability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in </a:t>
            </a:r>
            <a:r>
              <a:rPr lang="de-DE" sz="2000" dirty="0" err="1" smtClean="0"/>
              <a:t>their</a:t>
            </a:r>
            <a:r>
              <a:rPr lang="de-DE" sz="2000" dirty="0" smtClean="0"/>
              <a:t> </a:t>
            </a:r>
            <a:r>
              <a:rPr lang="de-DE" sz="2000" dirty="0" err="1" smtClean="0"/>
              <a:t>sections</a:t>
            </a:r>
            <a:endParaRPr lang="de-DE" sz="2000" dirty="0" smtClean="0"/>
          </a:p>
          <a:p>
            <a:pPr lvl="2"/>
            <a:r>
              <a:rPr lang="de-DE" sz="2000" dirty="0" smtClean="0"/>
              <a:t>Research </a:t>
            </a:r>
            <a:r>
              <a:rPr lang="de-DE" sz="2000" dirty="0" err="1" smtClean="0"/>
              <a:t>infrastructures</a:t>
            </a:r>
            <a:r>
              <a:rPr lang="de-DE" sz="2000" dirty="0" smtClean="0"/>
              <a:t> </a:t>
            </a:r>
            <a:r>
              <a:rPr lang="de-DE" sz="2000" dirty="0" err="1" smtClean="0"/>
              <a:t>become</a:t>
            </a:r>
            <a:r>
              <a:rPr lang="de-DE" sz="2000" dirty="0" smtClean="0"/>
              <a:t> </a:t>
            </a:r>
            <a:r>
              <a:rPr lang="de-DE" sz="2000" dirty="0" err="1" smtClean="0"/>
              <a:t>important</a:t>
            </a:r>
            <a:r>
              <a:rPr lang="de-DE" sz="2000" dirty="0" smtClean="0"/>
              <a:t> in a </a:t>
            </a:r>
            <a:r>
              <a:rPr lang="de-DE" sz="2000" dirty="0" err="1" smtClean="0"/>
              <a:t>much</a:t>
            </a:r>
            <a:r>
              <a:rPr lang="de-DE" sz="2000" dirty="0" smtClean="0"/>
              <a:t> wider </a:t>
            </a:r>
            <a:r>
              <a:rPr lang="de-DE" sz="2000" dirty="0" err="1" smtClean="0"/>
              <a:t>context</a:t>
            </a:r>
            <a:endParaRPr lang="de-DE" sz="2000" dirty="0" smtClean="0"/>
          </a:p>
          <a:p>
            <a:pPr lvl="2"/>
            <a:r>
              <a:rPr lang="de-DE" sz="2000" dirty="0" smtClean="0"/>
              <a:t>In </a:t>
            </a:r>
            <a:r>
              <a:rPr lang="de-DE" sz="2000" dirty="0" err="1" smtClean="0"/>
              <a:t>future</a:t>
            </a:r>
            <a:r>
              <a:rPr lang="de-DE" sz="2000" dirty="0" smtClean="0"/>
              <a:t> </a:t>
            </a:r>
            <a:r>
              <a:rPr lang="de-DE" sz="2000" dirty="0" err="1" smtClean="0"/>
              <a:t>projects</a:t>
            </a:r>
            <a:r>
              <a:rPr lang="de-DE" sz="2000" dirty="0" smtClean="0"/>
              <a:t> </a:t>
            </a:r>
            <a:r>
              <a:rPr lang="de-DE" sz="2000" dirty="0" err="1" smtClean="0"/>
              <a:t>cost</a:t>
            </a:r>
            <a:r>
              <a:rPr lang="de-DE" sz="2000" dirty="0" smtClean="0"/>
              <a:t> </a:t>
            </a:r>
            <a:r>
              <a:rPr lang="de-DE" sz="2000" dirty="0" err="1" smtClean="0"/>
              <a:t>factors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must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considered</a:t>
            </a:r>
            <a:r>
              <a:rPr lang="de-DE" sz="2000" dirty="0" smtClean="0"/>
              <a:t> in </a:t>
            </a:r>
            <a:r>
              <a:rPr lang="de-DE" sz="2000" dirty="0" err="1" smtClean="0"/>
              <a:t>advance</a:t>
            </a:r>
            <a:r>
              <a:rPr lang="de-DE" sz="2000" dirty="0" smtClean="0"/>
              <a:t> – </a:t>
            </a:r>
            <a:r>
              <a:rPr lang="de-DE" sz="2000" dirty="0" err="1" smtClean="0"/>
              <a:t>otherwise</a:t>
            </a:r>
            <a:r>
              <a:rPr lang="de-DE" sz="2000" dirty="0" smtClean="0"/>
              <a:t> </a:t>
            </a:r>
            <a:r>
              <a:rPr lang="de-DE" sz="2000" dirty="0" err="1" smtClean="0"/>
              <a:t>everything</a:t>
            </a:r>
            <a:r>
              <a:rPr lang="de-DE" sz="2000" dirty="0" smtClean="0"/>
              <a:t> will </a:t>
            </a:r>
            <a:r>
              <a:rPr lang="de-DE" sz="2000" dirty="0" err="1" smtClean="0"/>
              <a:t>vanish</a:t>
            </a:r>
            <a:endParaRPr lang="de-DE" sz="2000" dirty="0" smtClean="0"/>
          </a:p>
          <a:p>
            <a:pPr lvl="3"/>
            <a:r>
              <a:rPr lang="de-DE" sz="1800" dirty="0" smtClean="0"/>
              <a:t>INF-projects </a:t>
            </a:r>
            <a:r>
              <a:rPr lang="de-DE" sz="1800" dirty="0" err="1" smtClean="0"/>
              <a:t>are</a:t>
            </a:r>
            <a:r>
              <a:rPr lang="de-DE" sz="1800" dirty="0" smtClean="0"/>
              <a:t> still </a:t>
            </a:r>
            <a:r>
              <a:rPr lang="de-DE" sz="1800" dirty="0" err="1" smtClean="0"/>
              <a:t>having</a:t>
            </a:r>
            <a:r>
              <a:rPr lang="de-DE" sz="1800" dirty="0" smtClean="0"/>
              <a:t> a </a:t>
            </a:r>
            <a:r>
              <a:rPr lang="de-DE" sz="1800" dirty="0" err="1" smtClean="0"/>
              <a:t>difficult</a:t>
            </a:r>
            <a:r>
              <a:rPr lang="de-DE" sz="1800" dirty="0" smtClean="0"/>
              <a:t> </a:t>
            </a:r>
            <a:r>
              <a:rPr lang="de-DE" sz="1800" dirty="0" err="1" smtClean="0"/>
              <a:t>position</a:t>
            </a:r>
            <a:endParaRPr lang="de-DE" sz="1800" dirty="0" smtClean="0"/>
          </a:p>
          <a:p>
            <a:pPr marL="1371600" lvl="3" indent="0">
              <a:buNone/>
            </a:pPr>
            <a:endParaRPr lang="de-DE" sz="1800" dirty="0" smtClean="0"/>
          </a:p>
        </p:txBody>
      </p:sp>
      <p:sp>
        <p:nvSpPr>
          <p:cNvPr id="409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409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1BA3821C-EEED-4046-8D6B-16D7BFD4CA15}" type="slidenum">
              <a:rPr lang="de-DE">
                <a:solidFill>
                  <a:srgbClr val="898989"/>
                </a:solidFill>
              </a:rPr>
              <a:pPr defTabSz="914400" eaLnBrk="1" hangingPunct="1"/>
              <a:t>35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(3</a:t>
            </a:r>
            <a:r>
              <a:rPr lang="de-DE" dirty="0" smtClean="0"/>
              <a:t>)</a:t>
            </a:r>
          </a:p>
        </p:txBody>
      </p:sp>
      <p:sp>
        <p:nvSpPr>
          <p:cNvPr id="4505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Research </a:t>
            </a:r>
            <a:r>
              <a:rPr lang="de-DE" sz="2400" dirty="0" err="1" smtClean="0"/>
              <a:t>infrastructures</a:t>
            </a:r>
            <a:r>
              <a:rPr lang="de-DE" sz="2400" dirty="0" smtClean="0"/>
              <a:t> must </a:t>
            </a:r>
            <a:r>
              <a:rPr lang="de-DE" sz="2400" dirty="0" err="1" smtClean="0"/>
              <a:t>start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exert</a:t>
            </a:r>
            <a:r>
              <a:rPr lang="de-DE" sz="2400" dirty="0" smtClean="0"/>
              <a:t> </a:t>
            </a:r>
            <a:r>
              <a:rPr lang="de-DE" sz="2400" dirty="0" err="1" smtClean="0"/>
              <a:t>pressure</a:t>
            </a:r>
            <a:r>
              <a:rPr lang="de-DE" sz="2400" dirty="0" smtClean="0"/>
              <a:t>:</a:t>
            </a:r>
            <a:r>
              <a:rPr lang="de-DE" sz="2400" dirty="0" smtClean="0"/>
              <a:t>	</a:t>
            </a:r>
          </a:p>
          <a:p>
            <a:pPr lvl="1"/>
            <a:r>
              <a:rPr lang="de-DE" sz="2000" dirty="0" smtClean="0"/>
              <a:t>„</a:t>
            </a:r>
            <a:r>
              <a:rPr lang="de-DE" sz="2000" dirty="0" err="1" smtClean="0"/>
              <a:t>valuable</a:t>
            </a:r>
            <a:r>
              <a:rPr lang="de-DE" sz="2000" dirty="0" smtClean="0"/>
              <a:t>“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those</a:t>
            </a:r>
            <a:r>
              <a:rPr lang="de-DE" sz="2000" dirty="0" smtClean="0"/>
              <a:t>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archived</a:t>
            </a:r>
            <a:r>
              <a:rPr lang="de-DE" sz="2000" dirty="0" smtClean="0"/>
              <a:t> 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</a:t>
            </a:r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loss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information</a:t>
            </a:r>
            <a:endParaRPr lang="de-DE" sz="2000" dirty="0" smtClean="0"/>
          </a:p>
          <a:p>
            <a:pPr lvl="2"/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proprietary</a:t>
            </a:r>
            <a:r>
              <a:rPr lang="de-DE" sz="2000" dirty="0" smtClean="0"/>
              <a:t> </a:t>
            </a:r>
            <a:r>
              <a:rPr lang="de-DE" sz="2000" dirty="0" err="1" smtClean="0"/>
              <a:t>environments</a:t>
            </a:r>
            <a:r>
              <a:rPr lang="de-DE" sz="2000" dirty="0" smtClean="0"/>
              <a:t> </a:t>
            </a:r>
            <a:r>
              <a:rPr lang="de-DE" sz="2000" dirty="0" smtClean="0"/>
              <a:t>?!</a:t>
            </a:r>
          </a:p>
          <a:p>
            <a:pPr lvl="1"/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ar</a:t>
            </a:r>
            <a:r>
              <a:rPr lang="de-DE" sz="2000" dirty="0" err="1" smtClean="0"/>
              <a:t>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future</a:t>
            </a:r>
            <a:r>
              <a:rPr lang="de-DE" sz="2000" dirty="0" smtClean="0"/>
              <a:t> </a:t>
            </a:r>
            <a:r>
              <a:rPr lang="de-DE" sz="2000" dirty="0" err="1" smtClean="0"/>
              <a:t>standards</a:t>
            </a:r>
            <a:r>
              <a:rPr lang="de-DE" sz="2000" dirty="0" smtClean="0"/>
              <a:t>?</a:t>
            </a:r>
            <a:endParaRPr lang="de-DE" sz="2000" dirty="0" smtClean="0"/>
          </a:p>
          <a:p>
            <a:pPr lvl="2"/>
            <a:r>
              <a:rPr lang="de-DE" sz="2000" dirty="0" smtClean="0"/>
              <a:t>Levels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abstraction</a:t>
            </a:r>
            <a:r>
              <a:rPr lang="de-DE" sz="2000" dirty="0" smtClean="0"/>
              <a:t>?</a:t>
            </a:r>
            <a:endParaRPr lang="de-DE" sz="2000" dirty="0" smtClean="0"/>
          </a:p>
          <a:p>
            <a:pPr lvl="1"/>
            <a:r>
              <a:rPr lang="de-DE" sz="2000" dirty="0" smtClean="0"/>
              <a:t>Can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really</a:t>
            </a:r>
            <a:r>
              <a:rPr lang="de-DE" sz="2000" dirty="0" smtClean="0"/>
              <a:t> </a:t>
            </a:r>
            <a:r>
              <a:rPr lang="de-DE" sz="2000" dirty="0" err="1" smtClean="0"/>
              <a:t>reach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goal</a:t>
            </a:r>
            <a:r>
              <a:rPr lang="de-DE" sz="2000" dirty="0" smtClean="0"/>
              <a:t>?</a:t>
            </a:r>
            <a:endParaRPr lang="de-DE" sz="2000" dirty="0" smtClean="0"/>
          </a:p>
          <a:p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afford</a:t>
            </a:r>
            <a:r>
              <a:rPr lang="de-DE" sz="2400" dirty="0" smtClean="0"/>
              <a:t>?</a:t>
            </a:r>
            <a:endParaRPr lang="de-DE" sz="2400" dirty="0" smtClean="0"/>
          </a:p>
          <a:p>
            <a:pPr lvl="1"/>
            <a:r>
              <a:rPr lang="de-DE" sz="2000" dirty="0" err="1" smtClean="0"/>
              <a:t>financially</a:t>
            </a:r>
            <a:r>
              <a:rPr lang="de-DE" sz="2000" dirty="0" smtClean="0"/>
              <a:t>?</a:t>
            </a:r>
            <a:endParaRPr lang="de-DE" sz="2000" dirty="0" smtClean="0"/>
          </a:p>
          <a:p>
            <a:pPr lvl="1"/>
            <a:r>
              <a:rPr lang="de-DE" sz="2000" dirty="0" err="1" smtClean="0"/>
              <a:t>technically</a:t>
            </a:r>
            <a:r>
              <a:rPr lang="de-DE" sz="2000" dirty="0" smtClean="0"/>
              <a:t>?</a:t>
            </a:r>
            <a:endParaRPr lang="de-DE" sz="2000" dirty="0" smtClean="0"/>
          </a:p>
          <a:p>
            <a:pPr lvl="1"/>
            <a:r>
              <a:rPr lang="de-DE" sz="2000" dirty="0" err="1" smtClean="0"/>
              <a:t>manpower</a:t>
            </a:r>
            <a:r>
              <a:rPr lang="de-DE" sz="2000" dirty="0" smtClean="0"/>
              <a:t>?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remains</a:t>
            </a:r>
            <a:r>
              <a:rPr lang="de-DE" dirty="0" smtClean="0"/>
              <a:t> </a:t>
            </a:r>
            <a:r>
              <a:rPr lang="de-DE" dirty="0" err="1" smtClean="0"/>
              <a:t>fascinating</a:t>
            </a:r>
            <a:r>
              <a:rPr lang="de-DE" dirty="0" smtClean="0"/>
              <a:t>!</a:t>
            </a:r>
            <a:endParaRPr lang="de-DE" dirty="0" smtClean="0"/>
          </a:p>
        </p:txBody>
      </p:sp>
      <p:sp>
        <p:nvSpPr>
          <p:cNvPr id="41988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41989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528148CA-2E7F-4D4C-9EEF-00C6B3770215}" type="slidenum">
              <a:rPr lang="de-DE">
                <a:solidFill>
                  <a:srgbClr val="898989"/>
                </a:solidFill>
              </a:rPr>
              <a:pPr defTabSz="914400" eaLnBrk="1" hangingPunct="1"/>
              <a:t>36</a:t>
            </a:fld>
            <a:endParaRPr lang="de-DE">
              <a:solidFill>
                <a:srgbClr val="898989"/>
              </a:solidFill>
            </a:endParaRPr>
          </a:p>
        </p:txBody>
      </p:sp>
      <p:grpSp>
        <p:nvGrpSpPr>
          <p:cNvPr id="2" name="Gruppieren 7"/>
          <p:cNvGrpSpPr>
            <a:grpSpLocks/>
          </p:cNvGrpSpPr>
          <p:nvPr/>
        </p:nvGrpSpPr>
        <p:grpSpPr bwMode="auto">
          <a:xfrm>
            <a:off x="6840538" y="4005263"/>
            <a:ext cx="2195512" cy="1200329"/>
            <a:chOff x="6841270" y="4005064"/>
            <a:chExt cx="2195226" cy="1200508"/>
          </a:xfrm>
        </p:grpSpPr>
        <p:sp>
          <p:nvSpPr>
            <p:cNvPr id="6" name="Textfeld 5"/>
            <p:cNvSpPr txBox="1"/>
            <p:nvPr/>
          </p:nvSpPr>
          <p:spPr>
            <a:xfrm>
              <a:off x="6841270" y="4005064"/>
              <a:ext cx="2195226" cy="1200508"/>
            </a:xfrm>
            <a:prstGeom prst="rect">
              <a:avLst/>
            </a:prstGeom>
            <a:solidFill>
              <a:srgbClr val="FFC000">
                <a:alpha val="33000"/>
              </a:srgbClr>
            </a:solidFill>
            <a:scene3d>
              <a:camera prst="orthographicFront"/>
              <a:lightRig rig="sunset" dir="t">
                <a:rot lat="0" lon="0" rev="1200000"/>
              </a:lightRig>
            </a:scene3d>
            <a:sp3d prstMaterial="metal">
              <a:bevelT w="101600" prst="riblet"/>
              <a:bevelB w="101600" prst="riblet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i="1" dirty="0" smtClean="0">
                  <a:latin typeface="Edwardian Script ITC" pitchFamily="66" charset="0"/>
                </a:rPr>
                <a:t>These </a:t>
              </a:r>
              <a:r>
                <a:rPr lang="de-DE" i="1" dirty="0" err="1" smtClean="0">
                  <a:latin typeface="Edwardian Script ITC" pitchFamily="66" charset="0"/>
                </a:rPr>
                <a:t>slides</a:t>
              </a:r>
              <a:r>
                <a:rPr lang="de-DE" i="1" dirty="0" smtClean="0">
                  <a:latin typeface="Edwardian Script ITC" pitchFamily="66" charset="0"/>
                </a:rPr>
                <a:t> </a:t>
              </a:r>
              <a:r>
                <a:rPr lang="de-DE" i="1" dirty="0" err="1" smtClean="0">
                  <a:latin typeface="Edwardian Script ITC" pitchFamily="66" charset="0"/>
                </a:rPr>
                <a:t>are</a:t>
              </a:r>
              <a:r>
                <a:rPr lang="de-DE" i="1" dirty="0" smtClean="0">
                  <a:latin typeface="Edwardian Script ITC" pitchFamily="66" charset="0"/>
                </a:rPr>
                <a:t> </a:t>
              </a:r>
              <a:r>
                <a:rPr lang="de-DE" i="1" dirty="0" err="1" smtClean="0">
                  <a:latin typeface="Edwardian Script ITC" pitchFamily="66" charset="0"/>
                </a:rPr>
                <a:t>technically</a:t>
              </a:r>
              <a:r>
                <a:rPr lang="de-DE" i="1" dirty="0" smtClean="0">
                  <a:latin typeface="Edwardian Script ITC" pitchFamily="66" charset="0"/>
                </a:rPr>
                <a:t/>
              </a:r>
              <a:br>
                <a:rPr lang="de-DE" i="1" dirty="0" smtClean="0">
                  <a:latin typeface="Edwardian Script ITC" pitchFamily="66" charset="0"/>
                </a:rPr>
              </a:br>
              <a:r>
                <a:rPr lang="de-DE" i="1" dirty="0" smtClean="0">
                  <a:latin typeface="Edwardian Script ITC" pitchFamily="66" charset="0"/>
                </a:rPr>
                <a:t>simple </a:t>
              </a:r>
              <a:r>
                <a:rPr lang="de-DE" i="1" dirty="0" err="1" smtClean="0">
                  <a:latin typeface="Edwardian Script ITC" pitchFamily="66" charset="0"/>
                </a:rPr>
                <a:t>and</a:t>
              </a:r>
              <a:r>
                <a:rPr lang="de-DE" i="1" dirty="0" smtClean="0">
                  <a:latin typeface="Edwardian Script ITC" pitchFamily="66" charset="0"/>
                </a:rPr>
                <a:t> </a:t>
              </a:r>
              <a:r>
                <a:rPr lang="de-DE" i="1" dirty="0" err="1" smtClean="0">
                  <a:latin typeface="Edwardian Script ITC" pitchFamily="66" charset="0"/>
                </a:rPr>
                <a:t>thus</a:t>
              </a:r>
              <a:r>
                <a:rPr lang="de-DE" i="1" dirty="0" smtClean="0">
                  <a:latin typeface="Edwardian Script ITC" pitchFamily="66" charset="0"/>
                </a:rPr>
                <a:t> </a:t>
              </a:r>
              <a:r>
                <a:rPr lang="de-DE" i="1" dirty="0" err="1" smtClean="0">
                  <a:latin typeface="Edwardian Script ITC" pitchFamily="66" charset="0"/>
                </a:rPr>
                <a:t>well</a:t>
              </a:r>
              <a:r>
                <a:rPr lang="de-DE" i="1" dirty="0" smtClean="0">
                  <a:latin typeface="Edwardian Script ITC" pitchFamily="66" charset="0"/>
                </a:rPr>
                <a:t> </a:t>
              </a:r>
              <a:r>
                <a:rPr lang="de-DE" i="1" dirty="0">
                  <a:latin typeface="Edwardian Script ITC" pitchFamily="66" charset="0"/>
                </a:rPr>
                <a:t/>
              </a:r>
              <a:br>
                <a:rPr lang="de-DE" i="1" dirty="0">
                  <a:latin typeface="Edwardian Script ITC" pitchFamily="66" charset="0"/>
                </a:rPr>
              </a:br>
              <a:r>
                <a:rPr lang="de-DE" i="1" dirty="0" err="1" smtClean="0">
                  <a:latin typeface="Edwardian Script ITC" pitchFamily="66" charset="0"/>
                </a:rPr>
                <a:t>suited</a:t>
              </a:r>
              <a:r>
                <a:rPr lang="de-DE" i="1" dirty="0" smtClean="0">
                  <a:latin typeface="Edwardian Script ITC" pitchFamily="66" charset="0"/>
                </a:rPr>
                <a:t> </a:t>
              </a:r>
              <a:r>
                <a:rPr lang="de-DE" i="1" dirty="0" err="1" smtClean="0">
                  <a:latin typeface="Edwardian Script ITC" pitchFamily="66" charset="0"/>
                </a:rPr>
                <a:t>for</a:t>
              </a:r>
              <a:r>
                <a:rPr lang="de-DE" i="1" dirty="0" smtClean="0">
                  <a:latin typeface="Edwardian Script ITC" pitchFamily="66" charset="0"/>
                </a:rPr>
                <a:t> digital </a:t>
              </a:r>
              <a:r>
                <a:rPr lang="de-DE" i="1" dirty="0" err="1" smtClean="0">
                  <a:latin typeface="Edwardian Script ITC" pitchFamily="66" charset="0"/>
                </a:rPr>
                <a:t>long</a:t>
              </a:r>
              <a:r>
                <a:rPr lang="de-DE" i="1" dirty="0" smtClean="0">
                  <a:latin typeface="Edwardian Script ITC" pitchFamily="66" charset="0"/>
                </a:rPr>
                <a:t/>
              </a:r>
              <a:br>
                <a:rPr lang="de-DE" i="1" dirty="0" smtClean="0">
                  <a:latin typeface="Edwardian Script ITC" pitchFamily="66" charset="0"/>
                </a:rPr>
              </a:br>
              <a:r>
                <a:rPr lang="de-DE" i="1" dirty="0" err="1" smtClean="0">
                  <a:latin typeface="Edwardian Script ITC" pitchFamily="66" charset="0"/>
                </a:rPr>
                <a:t>term</a:t>
              </a:r>
              <a:r>
                <a:rPr lang="de-DE" i="1" dirty="0" smtClean="0">
                  <a:latin typeface="Edwardian Script ITC" pitchFamily="66" charset="0"/>
                </a:rPr>
                <a:t> </a:t>
              </a:r>
              <a:r>
                <a:rPr lang="de-DE" i="1" dirty="0" err="1" smtClean="0">
                  <a:latin typeface="Edwardian Script ITC" pitchFamily="66" charset="0"/>
                </a:rPr>
                <a:t>achival</a:t>
              </a:r>
              <a:endParaRPr lang="de-DE" i="1" dirty="0">
                <a:latin typeface="Edwardian Script ITC" pitchFamily="66" charset="0"/>
              </a:endParaRPr>
            </a:p>
          </p:txBody>
        </p:sp>
        <p:pic>
          <p:nvPicPr>
            <p:cNvPr id="41992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3956" y="4149080"/>
              <a:ext cx="612540" cy="593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Copyright </a:t>
            </a:r>
            <a:r>
              <a:rPr lang="de-DE" dirty="0" err="1" smtClean="0"/>
              <a:t>laws</a:t>
            </a:r>
            <a:endParaRPr lang="de-DE" dirty="0" smtClean="0"/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Copyright laws are used to defend the proprietary worlds</a:t>
            </a:r>
          </a:p>
          <a:p>
            <a:pPr lvl="1"/>
            <a:r>
              <a:rPr lang="en-GB" sz="2000" dirty="0" smtClean="0"/>
              <a:t>Licence to print money</a:t>
            </a:r>
          </a:p>
          <a:p>
            <a:pPr lvl="1"/>
            <a:r>
              <a:rPr lang="en-GB" sz="2000" dirty="0" smtClean="0"/>
              <a:t>Who stops a producer from declaring an old format to be obsolete, only to resel</a:t>
            </a:r>
            <a:r>
              <a:rPr lang="en-GB" sz="2000" dirty="0" smtClean="0"/>
              <a:t>l the old and well known (but legally </a:t>
            </a:r>
            <a:r>
              <a:rPr lang="en-GB" sz="2000" dirty="0" err="1" smtClean="0"/>
              <a:t>proteced</a:t>
            </a:r>
            <a:r>
              <a:rPr lang="en-GB" sz="2000" dirty="0" smtClean="0"/>
              <a:t>) contents once again to the beloved customer?</a:t>
            </a:r>
          </a:p>
          <a:p>
            <a:pPr lvl="2"/>
            <a:r>
              <a:rPr lang="en-GB" sz="2000" dirty="0" smtClean="0"/>
              <a:t>Records  -&gt; CD -&gt; copy protection -&gt; </a:t>
            </a:r>
            <a:r>
              <a:rPr lang="en-GB" sz="2000" dirty="0" err="1" smtClean="0"/>
              <a:t>blueray</a:t>
            </a:r>
            <a:endParaRPr lang="en-GB" sz="2000" dirty="0" smtClean="0"/>
          </a:p>
          <a:p>
            <a:pPr lvl="2"/>
            <a:r>
              <a:rPr lang="en-GB" sz="2000" dirty="0" smtClean="0"/>
              <a:t>Open formats / open technology (like PC) on the retreat? </a:t>
            </a:r>
          </a:p>
          <a:p>
            <a:pPr lvl="2"/>
            <a:r>
              <a:rPr lang="en-GB" sz="2000" dirty="0" smtClean="0"/>
              <a:t>ACTA … ?!?!</a:t>
            </a:r>
            <a:endParaRPr lang="en-GB" sz="2000" dirty="0" smtClean="0"/>
          </a:p>
        </p:txBody>
      </p:sp>
      <p:sp>
        <p:nvSpPr>
          <p:cNvPr id="9220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9221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2C0E7B06-3595-4765-BEAE-BB7FBFDF2A18}" type="slidenum">
              <a:rPr lang="de-DE">
                <a:solidFill>
                  <a:srgbClr val="898989"/>
                </a:solidFill>
              </a:rPr>
              <a:pPr defTabSz="914400" eaLnBrk="1" hangingPunct="1"/>
              <a:t>4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Libraries ??</a:t>
            </a:r>
            <a:endParaRPr lang="de-DE" dirty="0" smtClean="0"/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library</a:t>
            </a:r>
            <a:r>
              <a:rPr lang="de-DE" dirty="0" smtClean="0"/>
              <a:t>?</a:t>
            </a:r>
            <a:endParaRPr lang="de-DE" dirty="0" smtClean="0"/>
          </a:p>
          <a:p>
            <a:pPr lvl="1"/>
            <a:r>
              <a:rPr lang="de-DE" dirty="0" err="1" smtClean="0"/>
              <a:t>Preserve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find </a:t>
            </a:r>
            <a:r>
              <a:rPr lang="de-DE" dirty="0" err="1" smtClean="0"/>
              <a:t>again</a:t>
            </a:r>
            <a:endParaRPr lang="de-DE" dirty="0" smtClean="0"/>
          </a:p>
          <a:p>
            <a:r>
              <a:rPr lang="de-DE" dirty="0" smtClean="0"/>
              <a:t>Will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valid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?</a:t>
            </a:r>
            <a:endParaRPr lang="de-DE" dirty="0" smtClean="0"/>
          </a:p>
          <a:p>
            <a:pPr lvl="1"/>
            <a:r>
              <a:rPr lang="de-DE" dirty="0" err="1" smtClean="0"/>
              <a:t>Preserve</a:t>
            </a:r>
            <a:r>
              <a:rPr lang="de-DE" dirty="0" smtClean="0"/>
              <a:t>, find </a:t>
            </a:r>
            <a:r>
              <a:rPr lang="de-DE" dirty="0" err="1" smtClean="0"/>
              <a:t>again</a:t>
            </a:r>
            <a:r>
              <a:rPr lang="de-DE" dirty="0" smtClean="0"/>
              <a:t>, </a:t>
            </a:r>
            <a:r>
              <a:rPr lang="de-DE" dirty="0" err="1" smtClean="0"/>
              <a:t>discover</a:t>
            </a:r>
            <a:r>
              <a:rPr lang="de-DE" dirty="0" smtClean="0"/>
              <a:t> </a:t>
            </a:r>
            <a:r>
              <a:rPr lang="de-DE" dirty="0" err="1" smtClean="0"/>
              <a:t>unusability</a:t>
            </a:r>
            <a:r>
              <a:rPr lang="de-DE" dirty="0" smtClean="0"/>
              <a:t>, </a:t>
            </a:r>
            <a:r>
              <a:rPr lang="de-DE" dirty="0" err="1" smtClean="0"/>
              <a:t>throw</a:t>
            </a:r>
            <a:r>
              <a:rPr lang="de-DE" dirty="0" smtClean="0"/>
              <a:t> </a:t>
            </a:r>
            <a:r>
              <a:rPr lang="de-DE" dirty="0" err="1" smtClean="0"/>
              <a:t>away</a:t>
            </a:r>
            <a:r>
              <a:rPr lang="de-DE" dirty="0" smtClean="0"/>
              <a:t>  </a:t>
            </a:r>
            <a:r>
              <a:rPr lang="de-DE" dirty="0" smtClean="0"/>
              <a:t>????</a:t>
            </a:r>
          </a:p>
          <a:p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?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r>
              <a:rPr lang="de-DE" dirty="0" err="1" smtClean="0"/>
              <a:t>restart</a:t>
            </a:r>
            <a:r>
              <a:rPr lang="de-DE" dirty="0" smtClean="0"/>
              <a:t> ….</a:t>
            </a:r>
            <a:endParaRPr lang="de-DE" dirty="0" smtClean="0"/>
          </a:p>
        </p:txBody>
      </p:sp>
      <p:sp>
        <p:nvSpPr>
          <p:cNvPr id="1024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1024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E09D61B1-6B25-4814-9661-B4CF6E42A164}" type="slidenum">
              <a:rPr lang="de-DE">
                <a:solidFill>
                  <a:srgbClr val="898989"/>
                </a:solidFill>
              </a:rPr>
              <a:pPr defTabSz="914400" eaLnBrk="1" hangingPunct="1"/>
              <a:t>5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easy </a:t>
            </a:r>
            <a:r>
              <a:rPr lang="de-DE" dirty="0" err="1" smtClean="0"/>
              <a:t>part</a:t>
            </a:r>
            <a:endParaRPr lang="de-DE" dirty="0" smtClean="0"/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Data – </a:t>
            </a:r>
            <a:r>
              <a:rPr lang="de-DE" b="1" dirty="0" err="1" smtClean="0"/>
              <a:t>if</a:t>
            </a:r>
            <a:r>
              <a:rPr lang="de-DE" b="1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sense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ownership</a:t>
            </a:r>
            <a:r>
              <a:rPr lang="de-DE" dirty="0" smtClean="0"/>
              <a:t>“ –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on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endParaRPr lang="de-DE" dirty="0" smtClean="0"/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a </a:t>
            </a:r>
            <a:r>
              <a:rPr lang="de-DE" dirty="0" err="1" smtClean="0"/>
              <a:t>computer</a:t>
            </a:r>
            <a:r>
              <a:rPr lang="de-DE" dirty="0" smtClean="0"/>
              <a:t>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endParaRPr lang="de-DE" dirty="0" smtClean="0"/>
          </a:p>
          <a:p>
            <a:pPr lvl="1"/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! </a:t>
            </a:r>
            <a:endParaRPr lang="de-DE" dirty="0" smtClean="0"/>
          </a:p>
          <a:p>
            <a:pPr lvl="1"/>
            <a:r>
              <a:rPr lang="de-DE" dirty="0" smtClean="0"/>
              <a:t>Quality </a:t>
            </a:r>
            <a:r>
              <a:rPr lang="de-DE" dirty="0" err="1" smtClean="0"/>
              <a:t>ensurance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</a:p>
          <a:p>
            <a:r>
              <a:rPr lang="de-DE" dirty="0" smtClean="0"/>
              <a:t>But: time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E.g. </a:t>
            </a:r>
            <a:r>
              <a:rPr lang="de-DE" u="sng" dirty="0" err="1" smtClean="0"/>
              <a:t>small</a:t>
            </a:r>
            <a:r>
              <a:rPr lang="de-DE" dirty="0" smtClean="0"/>
              <a:t> IT-center Uni Freiburg: </a:t>
            </a:r>
            <a:r>
              <a:rPr lang="de-DE" dirty="0" err="1" smtClean="0"/>
              <a:t>tape</a:t>
            </a:r>
            <a:r>
              <a:rPr lang="de-DE" dirty="0" smtClean="0"/>
              <a:t> </a:t>
            </a:r>
            <a:r>
              <a:rPr lang="de-DE" dirty="0" err="1" smtClean="0"/>
              <a:t>robot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 a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3 </a:t>
            </a:r>
            <a:r>
              <a:rPr lang="de-DE" dirty="0" err="1"/>
              <a:t>PetaByte</a:t>
            </a:r>
            <a:r>
              <a:rPr lang="de-DE" dirty="0"/>
              <a:t> (</a:t>
            </a:r>
            <a:r>
              <a:rPr lang="de-DE" dirty="0" err="1"/>
              <a:t>soon</a:t>
            </a:r>
            <a:r>
              <a:rPr lang="de-DE" dirty="0"/>
              <a:t>).</a:t>
            </a:r>
            <a:endParaRPr lang="de-DE" dirty="0" smtClean="0"/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11269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BF4DFA82-AE70-4F75-94CF-72F056963155}" type="slidenum">
              <a:rPr lang="de-DE">
                <a:solidFill>
                  <a:srgbClr val="898989"/>
                </a:solidFill>
              </a:rPr>
              <a:pPr defTabSz="914400" eaLnBrk="1" hangingPunct="1"/>
              <a:t>6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easy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smtClean="0"/>
              <a:t>(2)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468313" y="1484313"/>
            <a:ext cx="7704137" cy="4751387"/>
          </a:xfrm>
        </p:spPr>
        <p:txBody>
          <a:bodyPr/>
          <a:lstStyle/>
          <a:p>
            <a:r>
              <a:rPr lang="de-DE" sz="2400" dirty="0" smtClean="0"/>
              <a:t>Freiburg:</a:t>
            </a:r>
          </a:p>
          <a:p>
            <a:pPr lvl="1"/>
            <a:r>
              <a:rPr lang="de-DE" sz="2000" dirty="0" smtClean="0"/>
              <a:t>16 </a:t>
            </a:r>
            <a:r>
              <a:rPr lang="de-DE" sz="2000" dirty="0" err="1" smtClean="0"/>
              <a:t>tape</a:t>
            </a:r>
            <a:r>
              <a:rPr lang="de-DE" sz="2000" dirty="0" smtClean="0"/>
              <a:t> </a:t>
            </a:r>
            <a:r>
              <a:rPr lang="de-DE" sz="2000" dirty="0" err="1" smtClean="0"/>
              <a:t>drives</a:t>
            </a:r>
            <a:r>
              <a:rPr lang="de-DE" sz="2000" dirty="0" smtClean="0"/>
              <a:t> TS1120 </a:t>
            </a:r>
            <a:r>
              <a:rPr lang="de-DE" sz="2000" dirty="0" err="1" smtClean="0"/>
              <a:t>with</a:t>
            </a:r>
            <a:r>
              <a:rPr lang="de-DE" sz="2000" dirty="0" smtClean="0"/>
              <a:t> 100 Mbyte/sec </a:t>
            </a:r>
            <a:r>
              <a:rPr lang="de-DE" sz="2000" dirty="0" err="1" smtClean="0"/>
              <a:t>each</a:t>
            </a:r>
            <a:endParaRPr lang="de-DE" sz="2000" dirty="0" smtClean="0"/>
          </a:p>
          <a:p>
            <a:pPr lvl="1"/>
            <a:r>
              <a:rPr lang="de-DE" sz="2000" dirty="0" smtClean="0"/>
              <a:t>Reading all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thus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requires</a:t>
            </a:r>
            <a:r>
              <a:rPr lang="de-DE" sz="2000" dirty="0" smtClean="0"/>
              <a:t> (</a:t>
            </a:r>
            <a:r>
              <a:rPr lang="de-DE" sz="2000" b="1" dirty="0" err="1" smtClean="0"/>
              <a:t>best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case</a:t>
            </a:r>
            <a:r>
              <a:rPr lang="de-DE" sz="2000" dirty="0" smtClean="0"/>
              <a:t>): </a:t>
            </a:r>
            <a:r>
              <a:rPr lang="de-DE" sz="2000" dirty="0" smtClean="0"/>
              <a:t>22 </a:t>
            </a:r>
            <a:r>
              <a:rPr lang="de-DE" sz="2000" dirty="0" err="1" smtClean="0"/>
              <a:t>days</a:t>
            </a:r>
            <a:endParaRPr lang="de-DE" sz="2000" dirty="0" smtClean="0"/>
          </a:p>
          <a:p>
            <a:pPr lvl="1"/>
            <a:r>
              <a:rPr lang="de-DE" sz="2000" dirty="0" smtClean="0"/>
              <a:t>New TS1140 </a:t>
            </a:r>
            <a:r>
              <a:rPr lang="de-DE" sz="2000" dirty="0" err="1" smtClean="0"/>
              <a:t>drives</a:t>
            </a:r>
            <a:r>
              <a:rPr lang="de-DE" sz="2000" dirty="0" smtClean="0"/>
              <a:t>: </a:t>
            </a:r>
            <a:r>
              <a:rPr lang="de-DE" sz="2000" dirty="0" smtClean="0"/>
              <a:t>2,5 x </a:t>
            </a:r>
            <a:r>
              <a:rPr lang="de-DE" sz="2000" dirty="0" err="1" smtClean="0"/>
              <a:t>faster</a:t>
            </a:r>
            <a:endParaRPr lang="de-DE" sz="2000" dirty="0" smtClean="0"/>
          </a:p>
          <a:p>
            <a:pPr lvl="1"/>
            <a:r>
              <a:rPr lang="de-DE" sz="2000" dirty="0" smtClean="0"/>
              <a:t>Delays </a:t>
            </a:r>
            <a:r>
              <a:rPr lang="de-DE" sz="2000" dirty="0" err="1" smtClean="0"/>
              <a:t>by</a:t>
            </a:r>
            <a:r>
              <a:rPr lang="de-DE" sz="2000" dirty="0" smtClean="0"/>
              <a:t> additional </a:t>
            </a:r>
            <a:r>
              <a:rPr lang="de-DE" sz="2000" dirty="0" err="1" smtClean="0"/>
              <a:t>hardware</a:t>
            </a:r>
            <a:r>
              <a:rPr lang="de-DE" sz="2000" dirty="0" smtClean="0"/>
              <a:t>,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transfer</a:t>
            </a:r>
            <a:r>
              <a:rPr lang="de-DE" sz="2000" dirty="0" smtClean="0"/>
              <a:t> </a:t>
            </a:r>
            <a:r>
              <a:rPr lang="de-DE" sz="2000" dirty="0" err="1" smtClean="0"/>
              <a:t>channels</a:t>
            </a:r>
            <a:r>
              <a:rPr lang="de-DE" sz="2000" dirty="0" smtClean="0"/>
              <a:t>,</a:t>
            </a:r>
            <a:r>
              <a:rPr lang="de-DE" sz="2000" dirty="0" smtClean="0"/>
              <a:t> </a:t>
            </a:r>
            <a:r>
              <a:rPr lang="de-DE" sz="2000" dirty="0" err="1" smtClean="0"/>
              <a:t>etc</a:t>
            </a:r>
            <a:endParaRPr lang="de-DE" sz="2000" dirty="0" smtClean="0"/>
          </a:p>
          <a:p>
            <a:r>
              <a:rPr lang="de-DE" sz="2400" dirty="0" smtClean="0"/>
              <a:t>The </a:t>
            </a:r>
            <a:r>
              <a:rPr lang="de-DE" sz="2400" dirty="0" err="1" smtClean="0"/>
              <a:t>mere</a:t>
            </a:r>
            <a:r>
              <a:rPr lang="de-DE" sz="2400" dirty="0" smtClean="0"/>
              <a:t> </a:t>
            </a:r>
            <a:r>
              <a:rPr lang="de-DE" sz="2400" dirty="0" err="1" smtClean="0"/>
              <a:t>migration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all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a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technology</a:t>
            </a:r>
            <a:r>
              <a:rPr lang="de-DE" sz="2400" dirty="0" smtClean="0"/>
              <a:t> will </a:t>
            </a:r>
            <a:r>
              <a:rPr lang="de-DE" sz="2400" dirty="0" err="1" smtClean="0"/>
              <a:t>probably</a:t>
            </a:r>
            <a:r>
              <a:rPr lang="de-DE" sz="2400" dirty="0" smtClean="0"/>
              <a:t> </a:t>
            </a:r>
            <a:r>
              <a:rPr lang="de-DE" sz="2400" dirty="0" err="1" smtClean="0"/>
              <a:t>take</a:t>
            </a:r>
            <a:r>
              <a:rPr lang="de-DE" sz="2400" dirty="0" smtClean="0"/>
              <a:t> </a:t>
            </a:r>
            <a:r>
              <a:rPr lang="de-DE" sz="2400" dirty="0" err="1" smtClean="0"/>
              <a:t>something</a:t>
            </a:r>
            <a:r>
              <a:rPr lang="de-DE" sz="2400" dirty="0" smtClean="0"/>
              <a:t> </a:t>
            </a:r>
            <a:r>
              <a:rPr lang="de-DE" sz="2400" dirty="0" err="1" smtClean="0"/>
              <a:t>like</a:t>
            </a:r>
            <a:r>
              <a:rPr lang="de-DE" sz="2400" dirty="0" smtClean="0"/>
              <a:t> 6-12 </a:t>
            </a:r>
            <a:r>
              <a:rPr lang="de-DE" sz="2400" dirty="0" err="1" smtClean="0"/>
              <a:t>months</a:t>
            </a:r>
            <a:endParaRPr lang="de-DE" sz="2400" dirty="0" smtClean="0"/>
          </a:p>
          <a:p>
            <a:pPr lvl="1"/>
            <a:r>
              <a:rPr lang="de-DE" sz="2000" dirty="0" smtClean="0"/>
              <a:t>Migration must </a:t>
            </a:r>
            <a:r>
              <a:rPr lang="de-DE" sz="2000" dirty="0" err="1" smtClean="0"/>
              <a:t>therefore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started</a:t>
            </a:r>
            <a:r>
              <a:rPr lang="de-DE" sz="2000" dirty="0" smtClean="0"/>
              <a:t> </a:t>
            </a:r>
            <a:r>
              <a:rPr lang="de-DE" sz="2000" dirty="0" err="1" smtClean="0"/>
              <a:t>well</a:t>
            </a:r>
            <a:r>
              <a:rPr lang="de-DE" sz="2000" dirty="0" smtClean="0"/>
              <a:t> </a:t>
            </a:r>
            <a:r>
              <a:rPr lang="de-DE" sz="2000" b="1" dirty="0" err="1" smtClean="0"/>
              <a:t>before</a:t>
            </a:r>
            <a:r>
              <a:rPr lang="de-DE" sz="2000" b="1" dirty="0" smtClean="0"/>
              <a:t> </a:t>
            </a:r>
            <a:r>
              <a:rPr lang="de-DE" sz="2000" dirty="0" smtClean="0"/>
              <a:t>an </a:t>
            </a:r>
            <a:r>
              <a:rPr lang="de-DE" sz="2000" dirty="0" err="1" smtClean="0"/>
              <a:t>old</a:t>
            </a:r>
            <a:r>
              <a:rPr lang="de-DE" sz="2000" dirty="0" smtClean="0"/>
              <a:t> </a:t>
            </a:r>
            <a:r>
              <a:rPr lang="de-DE" sz="2000" dirty="0" err="1" smtClean="0"/>
              <a:t>technology</a:t>
            </a:r>
            <a:r>
              <a:rPr lang="de-DE" sz="2000" dirty="0" smtClean="0"/>
              <a:t> </a:t>
            </a:r>
            <a:r>
              <a:rPr lang="de-DE" sz="2000" dirty="0" err="1" smtClean="0"/>
              <a:t>begins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expire</a:t>
            </a:r>
            <a:r>
              <a:rPr lang="de-DE" sz="2000" dirty="0" smtClean="0"/>
              <a:t>.</a:t>
            </a:r>
            <a:endParaRPr lang="de-DE" sz="2000" dirty="0" smtClean="0"/>
          </a:p>
          <a:p>
            <a:pPr lvl="1"/>
            <a:r>
              <a:rPr lang="de-DE" sz="2000" dirty="0" smtClean="0"/>
              <a:t>This </a:t>
            </a:r>
            <a:r>
              <a:rPr lang="de-DE" sz="2000" dirty="0" err="1" smtClean="0"/>
              <a:t>seriously</a:t>
            </a:r>
            <a:r>
              <a:rPr lang="de-DE" sz="2000" dirty="0" smtClean="0"/>
              <a:t> </a:t>
            </a:r>
            <a:r>
              <a:rPr lang="de-DE" sz="2000" dirty="0" err="1" smtClean="0"/>
              <a:t>contradicts</a:t>
            </a:r>
            <a:r>
              <a:rPr lang="de-DE" sz="2000" dirty="0" smtClean="0"/>
              <a:t> </a:t>
            </a:r>
            <a:r>
              <a:rPr lang="de-DE" sz="2000" dirty="0" err="1" smtClean="0"/>
              <a:t>public</a:t>
            </a:r>
            <a:r>
              <a:rPr lang="de-DE" sz="2000" dirty="0" smtClean="0"/>
              <a:t> </a:t>
            </a:r>
            <a:r>
              <a:rPr lang="de-DE" sz="2000" dirty="0" err="1" smtClean="0"/>
              <a:t>funding</a:t>
            </a:r>
            <a:r>
              <a:rPr lang="de-DE" sz="2000" dirty="0" smtClean="0"/>
              <a:t> </a:t>
            </a:r>
            <a:r>
              <a:rPr lang="de-DE" sz="2000" dirty="0" err="1" smtClean="0"/>
              <a:t>concepts</a:t>
            </a:r>
            <a:r>
              <a:rPr lang="de-DE" sz="2000" dirty="0" smtClean="0"/>
              <a:t>.</a:t>
            </a:r>
            <a:endParaRPr lang="de-DE" sz="2000" dirty="0" smtClean="0"/>
          </a:p>
          <a:p>
            <a:r>
              <a:rPr lang="de-DE" sz="2400" dirty="0" err="1" smtClean="0"/>
              <a:t>Example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another</a:t>
            </a:r>
            <a:r>
              <a:rPr lang="de-DE" sz="2400" dirty="0" smtClean="0"/>
              <a:t> </a:t>
            </a:r>
            <a:r>
              <a:rPr lang="de-DE" sz="2400" dirty="0" err="1" smtClean="0"/>
              <a:t>world</a:t>
            </a:r>
            <a:r>
              <a:rPr lang="de-DE" sz="2400" dirty="0" smtClean="0"/>
              <a:t>: </a:t>
            </a:r>
            <a:endParaRPr lang="de-DE" sz="2400" dirty="0" smtClean="0"/>
          </a:p>
          <a:p>
            <a:pPr lvl="1"/>
            <a:r>
              <a:rPr lang="de-DE" sz="2000" dirty="0" smtClean="0"/>
              <a:t>Try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fill</a:t>
            </a:r>
            <a:r>
              <a:rPr lang="de-DE" sz="2000" dirty="0" smtClean="0"/>
              <a:t> a 16GB USB-stick –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requires</a:t>
            </a:r>
            <a:r>
              <a:rPr lang="de-DE" sz="2000" dirty="0" smtClean="0"/>
              <a:t> </a:t>
            </a:r>
            <a:r>
              <a:rPr lang="de-DE" sz="2000" dirty="0" err="1" smtClean="0"/>
              <a:t>several</a:t>
            </a:r>
            <a:r>
              <a:rPr lang="de-DE" sz="2000" dirty="0" smtClean="0"/>
              <a:t> </a:t>
            </a:r>
            <a:r>
              <a:rPr lang="de-DE" sz="2000" dirty="0" err="1" smtClean="0"/>
              <a:t>hours</a:t>
            </a:r>
            <a:r>
              <a:rPr lang="de-DE" sz="2000" dirty="0" smtClean="0"/>
              <a:t>.</a:t>
            </a:r>
            <a:endParaRPr lang="de-DE" sz="2000" dirty="0" smtClean="0"/>
          </a:p>
        </p:txBody>
      </p:sp>
      <p:sp>
        <p:nvSpPr>
          <p:cNvPr id="12292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12293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435548AE-8C76-41CF-BD10-A83ACD6E7CBC}" type="slidenum">
              <a:rPr lang="de-DE">
                <a:solidFill>
                  <a:srgbClr val="898989"/>
                </a:solidFill>
              </a:rPr>
              <a:pPr defTabSz="914400" eaLnBrk="1" hangingPunct="1"/>
              <a:t>7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easy </a:t>
            </a:r>
            <a:r>
              <a:rPr lang="de-DE" dirty="0" err="1" smtClean="0"/>
              <a:t>part</a:t>
            </a:r>
            <a:r>
              <a:rPr lang="de-DE" dirty="0" smtClean="0"/>
              <a:t> (3</a:t>
            </a:r>
            <a:r>
              <a:rPr lang="de-DE" dirty="0" smtClean="0"/>
              <a:t>)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For</a:t>
            </a:r>
            <a:r>
              <a:rPr lang="de-DE" sz="2400" dirty="0" smtClean="0"/>
              <a:t> an IT </a:t>
            </a:r>
            <a:r>
              <a:rPr lang="de-DE" sz="2400" dirty="0" err="1" smtClean="0"/>
              <a:t>centre</a:t>
            </a:r>
            <a:r>
              <a:rPr lang="de-DE" sz="2400" dirty="0" smtClean="0"/>
              <a:t> </a:t>
            </a:r>
            <a:r>
              <a:rPr lang="de-DE" sz="2400" dirty="0" err="1" smtClean="0"/>
              <a:t>long</a:t>
            </a:r>
            <a:r>
              <a:rPr lang="de-DE" sz="2400" dirty="0" smtClean="0"/>
              <a:t> </a:t>
            </a:r>
            <a:r>
              <a:rPr lang="de-DE" sz="2400" dirty="0" err="1" smtClean="0"/>
              <a:t>term</a:t>
            </a:r>
            <a:r>
              <a:rPr lang="de-DE" sz="2400" dirty="0" smtClean="0"/>
              <a:t> </a:t>
            </a:r>
            <a:r>
              <a:rPr lang="de-DE" sz="2400" dirty="0" err="1" smtClean="0"/>
              <a:t>archiving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like</a:t>
            </a:r>
            <a:r>
              <a:rPr lang="de-DE" sz="2400" dirty="0" smtClean="0"/>
              <a:t> a „</a:t>
            </a:r>
            <a:r>
              <a:rPr lang="de-DE" sz="2400" dirty="0" err="1" smtClean="0"/>
              <a:t>life</a:t>
            </a:r>
            <a:r>
              <a:rPr lang="de-DE" sz="2400" dirty="0" smtClean="0"/>
              <a:t> </a:t>
            </a:r>
            <a:r>
              <a:rPr lang="de-DE" sz="2400" dirty="0" err="1" smtClean="0"/>
              <a:t>insurance</a:t>
            </a:r>
            <a:r>
              <a:rPr lang="de-DE" sz="2400" dirty="0" smtClean="0"/>
              <a:t>“</a:t>
            </a:r>
            <a:endParaRPr lang="de-DE" sz="2400" dirty="0" smtClean="0"/>
          </a:p>
          <a:p>
            <a:pPr lvl="1"/>
            <a:r>
              <a:rPr lang="de-DE" sz="2000" dirty="0" smtClean="0"/>
              <a:t>Nobody </a:t>
            </a:r>
            <a:r>
              <a:rPr lang="de-DE" sz="2000" dirty="0" err="1" smtClean="0"/>
              <a:t>can</a:t>
            </a:r>
            <a:r>
              <a:rPr lang="de-DE" sz="2000" dirty="0" smtClean="0"/>
              <a:t> do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better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a </a:t>
            </a:r>
            <a:r>
              <a:rPr lang="de-DE" sz="2000" dirty="0" err="1" smtClean="0"/>
              <a:t>core</a:t>
            </a:r>
            <a:r>
              <a:rPr lang="de-DE" sz="2000" dirty="0" smtClean="0"/>
              <a:t> </a:t>
            </a:r>
            <a:r>
              <a:rPr lang="de-DE" sz="2000" dirty="0" err="1" smtClean="0"/>
              <a:t>business</a:t>
            </a:r>
            <a:endParaRPr lang="de-DE" sz="2000" dirty="0" smtClean="0"/>
          </a:p>
          <a:p>
            <a:pPr lvl="1"/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close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smtClean="0"/>
              <a:t>IT </a:t>
            </a:r>
            <a:r>
              <a:rPr lang="de-DE" sz="2000" dirty="0" err="1" smtClean="0"/>
              <a:t>centre</a:t>
            </a:r>
            <a:r>
              <a:rPr lang="de-DE" sz="2000" dirty="0" smtClean="0"/>
              <a:t>, all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lost </a:t>
            </a:r>
            <a:endParaRPr lang="de-DE" sz="2000" dirty="0" smtClean="0"/>
          </a:p>
          <a:p>
            <a:pPr lvl="2"/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thus</a:t>
            </a:r>
            <a:r>
              <a:rPr lang="de-DE" sz="2000" dirty="0" smtClean="0"/>
              <a:t> (</a:t>
            </a:r>
            <a:r>
              <a:rPr lang="de-DE" sz="2000" dirty="0" err="1" smtClean="0"/>
              <a:t>part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) </a:t>
            </a:r>
            <a:r>
              <a:rPr lang="de-DE" sz="2000" dirty="0" err="1" smtClean="0"/>
              <a:t>our</a:t>
            </a:r>
            <a:r>
              <a:rPr lang="de-DE" sz="2000" dirty="0" smtClean="0"/>
              <a:t> </a:t>
            </a:r>
            <a:r>
              <a:rPr lang="de-DE" sz="2000" dirty="0" err="1" smtClean="0"/>
              <a:t>cultural</a:t>
            </a:r>
            <a:r>
              <a:rPr lang="de-DE" sz="2000" dirty="0" smtClean="0"/>
              <a:t> </a:t>
            </a:r>
            <a:r>
              <a:rPr lang="de-DE" sz="2000" dirty="0" err="1" smtClean="0"/>
              <a:t>heritage</a:t>
            </a:r>
            <a:r>
              <a:rPr lang="de-DE" sz="2000" dirty="0" smtClean="0"/>
              <a:t> </a:t>
            </a:r>
            <a:endParaRPr lang="de-DE" sz="2000" dirty="0" smtClean="0"/>
          </a:p>
          <a:p>
            <a:pPr lvl="2"/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a </a:t>
            </a:r>
            <a:r>
              <a:rPr lang="de-DE" sz="2000" dirty="0" err="1" smtClean="0"/>
              <a:t>library</a:t>
            </a:r>
            <a:r>
              <a:rPr lang="de-DE" sz="2000" dirty="0" smtClean="0"/>
              <a:t> </a:t>
            </a:r>
            <a:r>
              <a:rPr lang="de-DE" sz="2000" dirty="0" err="1" smtClean="0"/>
              <a:t>tries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do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job</a:t>
            </a:r>
            <a:r>
              <a:rPr lang="de-DE" sz="2000" dirty="0" smtClean="0"/>
              <a:t> </a:t>
            </a:r>
            <a:r>
              <a:rPr lang="de-DE" sz="2000" dirty="0" err="1" smtClean="0"/>
              <a:t>instead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IT </a:t>
            </a:r>
            <a:r>
              <a:rPr lang="de-DE" sz="2000" dirty="0" err="1" smtClean="0"/>
              <a:t>centre</a:t>
            </a:r>
            <a:r>
              <a:rPr lang="de-DE" sz="2000" dirty="0" smtClean="0"/>
              <a:t>: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difference</a:t>
            </a:r>
            <a:r>
              <a:rPr lang="de-DE" sz="2000" dirty="0" smtClean="0"/>
              <a:t> but </a:t>
            </a:r>
            <a:r>
              <a:rPr lang="de-DE" sz="2000" dirty="0" err="1" smtClean="0"/>
              <a:t>at</a:t>
            </a:r>
            <a:r>
              <a:rPr lang="de-DE" sz="2000" dirty="0" smtClean="0"/>
              <a:t> least </a:t>
            </a:r>
            <a:r>
              <a:rPr lang="de-DE" sz="2000" dirty="0" err="1" smtClean="0"/>
              <a:t>as</a:t>
            </a:r>
            <a:r>
              <a:rPr lang="de-DE" sz="2000" dirty="0" smtClean="0"/>
              <a:t> expensive.</a:t>
            </a:r>
          </a:p>
          <a:p>
            <a:r>
              <a:rPr lang="de-DE" sz="2400" dirty="0" err="1" smtClean="0">
                <a:sym typeface="Wingdings" pitchFamily="2" charset="2"/>
              </a:rPr>
              <a:t>Lesson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learnt</a:t>
            </a:r>
            <a:r>
              <a:rPr lang="de-DE" sz="2400" dirty="0" smtClean="0">
                <a:sym typeface="Wingdings" pitchFamily="2" charset="2"/>
              </a:rPr>
              <a:t>: </a:t>
            </a:r>
            <a:r>
              <a:rPr lang="de-DE" sz="2400" dirty="0" smtClean="0">
                <a:sym typeface="Wingdings" pitchFamily="2" charset="2"/>
              </a:rPr>
              <a:t>digital </a:t>
            </a:r>
            <a:r>
              <a:rPr lang="de-DE" sz="2400" dirty="0" err="1" smtClean="0">
                <a:sym typeface="Wingdings" pitchFamily="2" charset="2"/>
              </a:rPr>
              <a:t>long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term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archival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requires</a:t>
            </a:r>
            <a:r>
              <a:rPr lang="de-DE" sz="2400" dirty="0" smtClean="0">
                <a:sym typeface="Wingdings" pitchFamily="2" charset="2"/>
              </a:rPr>
              <a:t> a </a:t>
            </a:r>
            <a:r>
              <a:rPr lang="de-DE" sz="2400" dirty="0" err="1" smtClean="0">
                <a:sym typeface="Wingdings" pitchFamily="2" charset="2"/>
              </a:rPr>
              <a:t>continuous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investment</a:t>
            </a:r>
            <a:r>
              <a:rPr lang="de-DE" sz="2400" dirty="0" smtClean="0">
                <a:sym typeface="Wingdings" pitchFamily="2" charset="2"/>
              </a:rPr>
              <a:t> in </a:t>
            </a:r>
            <a:r>
              <a:rPr lang="de-DE" sz="2400" dirty="0" err="1" smtClean="0">
                <a:sym typeface="Wingdings" pitchFamily="2" charset="2"/>
              </a:rPr>
              <a:t>hardware</a:t>
            </a:r>
            <a:endParaRPr lang="de-DE" sz="2400" dirty="0" smtClean="0">
              <a:sym typeface="Wingdings" pitchFamily="2" charset="2"/>
            </a:endParaRPr>
          </a:p>
          <a:p>
            <a:pPr lvl="1"/>
            <a:r>
              <a:rPr lang="de-DE" sz="2000" dirty="0" err="1" smtClean="0">
                <a:sym typeface="Wingdings" pitchFamily="2" charset="2"/>
              </a:rPr>
              <a:t>Well</a:t>
            </a:r>
            <a:r>
              <a:rPr lang="de-DE" sz="2000" dirty="0" smtClean="0">
                <a:sym typeface="Wingdings" pitchFamily="2" charset="2"/>
              </a:rPr>
              <a:t>, </a:t>
            </a:r>
            <a:r>
              <a:rPr lang="de-DE" sz="2000" dirty="0" err="1" smtClean="0">
                <a:sym typeface="Wingdings" pitchFamily="2" charset="2"/>
              </a:rPr>
              <a:t>books</a:t>
            </a:r>
            <a:r>
              <a:rPr lang="de-DE" sz="2000" dirty="0" smtClean="0">
                <a:sym typeface="Wingdings" pitchFamily="2" charset="2"/>
              </a:rPr>
              <a:t> do </a:t>
            </a:r>
            <a:r>
              <a:rPr lang="de-DE" sz="2000" dirty="0" err="1" smtClean="0">
                <a:sym typeface="Wingdings" pitchFamily="2" charset="2"/>
              </a:rPr>
              <a:t>require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tender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loving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care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too</a:t>
            </a:r>
            <a:r>
              <a:rPr lang="de-DE" sz="2000" dirty="0" smtClean="0">
                <a:sym typeface="Wingdings" pitchFamily="2" charset="2"/>
              </a:rPr>
              <a:t> – </a:t>
            </a:r>
            <a:r>
              <a:rPr lang="de-DE" sz="2000" dirty="0" err="1" smtClean="0">
                <a:sym typeface="Wingdings" pitchFamily="2" charset="2"/>
              </a:rPr>
              <a:t>air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conditioning</a:t>
            </a:r>
            <a:r>
              <a:rPr lang="de-DE" sz="2000" dirty="0" smtClean="0">
                <a:sym typeface="Wingdings" pitchFamily="2" charset="2"/>
              </a:rPr>
              <a:t>, </a:t>
            </a:r>
            <a:r>
              <a:rPr lang="de-DE" sz="2000" dirty="0" err="1" smtClean="0">
                <a:sym typeface="Wingdings" pitchFamily="2" charset="2"/>
              </a:rPr>
              <a:t>etc</a:t>
            </a:r>
            <a:endParaRPr lang="de-DE" sz="2000" dirty="0" smtClean="0">
              <a:sym typeface="Wingdings" pitchFamily="2" charset="2"/>
            </a:endParaRPr>
          </a:p>
          <a:p>
            <a:r>
              <a:rPr lang="de-DE" sz="2400" b="1" dirty="0" err="1" smtClean="0">
                <a:sym typeface="Wingdings" pitchFamily="2" charset="2"/>
              </a:rPr>
              <a:t>Good</a:t>
            </a:r>
            <a:r>
              <a:rPr lang="de-DE" sz="2400" b="1" dirty="0" smtClean="0">
                <a:sym typeface="Wingdings" pitchFamily="2" charset="2"/>
              </a:rPr>
              <a:t> news: </a:t>
            </a:r>
            <a:r>
              <a:rPr lang="de-DE" sz="2400" dirty="0" err="1" smtClean="0">
                <a:sym typeface="Wingdings" pitchFamily="2" charset="2"/>
              </a:rPr>
              <a:t>the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necessary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technology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is</a:t>
            </a:r>
            <a:r>
              <a:rPr lang="de-DE" sz="2400" dirty="0" smtClean="0">
                <a:sym typeface="Wingdings" pitchFamily="2" charset="2"/>
              </a:rPr>
              <a:t> not </a:t>
            </a:r>
            <a:r>
              <a:rPr lang="de-DE" sz="2400" dirty="0" err="1" smtClean="0">
                <a:sym typeface="Wingdings" pitchFamily="2" charset="2"/>
              </a:rPr>
              <a:t>too</a:t>
            </a:r>
            <a:r>
              <a:rPr lang="de-DE" sz="2400" dirty="0" smtClean="0">
                <a:sym typeface="Wingdings" pitchFamily="2" charset="2"/>
              </a:rPr>
              <a:t> expensive – </a:t>
            </a:r>
            <a:r>
              <a:rPr lang="de-DE" sz="2400" dirty="0" err="1" smtClean="0">
                <a:sym typeface="Wingdings" pitchFamily="2" charset="2"/>
              </a:rPr>
              <a:t>and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the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work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flow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can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be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automated</a:t>
            </a:r>
            <a:endParaRPr lang="de-DE" sz="2000" dirty="0" smtClean="0"/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13317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89D91C4E-12BB-48A9-8ADD-4957DE79F5AD}" type="slidenum">
              <a:rPr lang="de-DE">
                <a:solidFill>
                  <a:srgbClr val="898989"/>
                </a:solidFill>
              </a:rPr>
              <a:pPr defTabSz="914400" eaLnBrk="1" hangingPunct="1"/>
              <a:t>8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Libraries – </a:t>
            </a:r>
            <a:r>
              <a:rPr lang="de-DE" dirty="0" err="1" smtClean="0"/>
              <a:t>expecting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unexpected</a:t>
            </a:r>
            <a:r>
              <a:rPr lang="de-DE" dirty="0" smtClean="0"/>
              <a:t>?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believe</a:t>
            </a:r>
            <a:r>
              <a:rPr lang="de-DE" sz="2400" dirty="0" smtClean="0"/>
              <a:t> in</a:t>
            </a:r>
            <a:endParaRPr lang="de-DE" sz="2400" dirty="0" smtClean="0"/>
          </a:p>
          <a:p>
            <a:pPr lvl="1">
              <a:defRPr/>
            </a:pPr>
            <a:r>
              <a:rPr lang="de-DE" sz="2000" dirty="0" err="1" smtClean="0"/>
              <a:t>Digitizing</a:t>
            </a:r>
            <a:r>
              <a:rPr lang="de-DE" sz="2000" dirty="0" smtClean="0"/>
              <a:t> = </a:t>
            </a:r>
            <a:r>
              <a:rPr lang="de-DE" sz="2000" dirty="0" err="1" smtClean="0"/>
              <a:t>scanning</a:t>
            </a:r>
            <a:r>
              <a:rPr lang="de-DE" sz="2000" dirty="0" smtClean="0"/>
              <a:t> </a:t>
            </a:r>
            <a:r>
              <a:rPr lang="de-DE" sz="2000" dirty="0" err="1" smtClean="0"/>
              <a:t>photos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documents</a:t>
            </a:r>
            <a:endParaRPr lang="de-DE" sz="2000" dirty="0" smtClean="0"/>
          </a:p>
          <a:p>
            <a:pPr lvl="1">
              <a:defRPr/>
            </a:pPr>
            <a:r>
              <a:rPr lang="de-DE" sz="2000" dirty="0" smtClean="0"/>
              <a:t>PDF-</a:t>
            </a:r>
            <a:r>
              <a:rPr lang="de-DE" sz="2000" dirty="0" err="1" smtClean="0"/>
              <a:t>documents</a:t>
            </a:r>
            <a:endParaRPr lang="de-DE" sz="2000" dirty="0" smtClean="0"/>
          </a:p>
          <a:p>
            <a:pPr lvl="1">
              <a:defRPr/>
            </a:pPr>
            <a:r>
              <a:rPr lang="de-DE" sz="2000" dirty="0" err="1" smtClean="0"/>
              <a:t>Static</a:t>
            </a:r>
            <a:r>
              <a:rPr lang="de-DE" sz="2000" dirty="0" smtClean="0"/>
              <a:t> web </a:t>
            </a:r>
            <a:r>
              <a:rPr lang="de-DE" sz="2000" dirty="0" err="1" smtClean="0"/>
              <a:t>pages</a:t>
            </a:r>
            <a:r>
              <a:rPr lang="de-DE" sz="2000" dirty="0" smtClean="0"/>
              <a:t> (</a:t>
            </a:r>
            <a:r>
              <a:rPr lang="de-DE" sz="2000" dirty="0" err="1" smtClean="0"/>
              <a:t>harvesting</a:t>
            </a:r>
            <a:r>
              <a:rPr lang="de-DE" sz="2000" dirty="0" smtClean="0"/>
              <a:t> </a:t>
            </a:r>
            <a:r>
              <a:rPr lang="de-DE" sz="2000" dirty="0" err="1" smtClean="0"/>
              <a:t>html</a:t>
            </a:r>
            <a:r>
              <a:rPr lang="de-DE" sz="2000" dirty="0" smtClean="0"/>
              <a:t>)</a:t>
            </a:r>
            <a:endParaRPr lang="de-DE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e-DE" sz="2400" dirty="0" smtClean="0"/>
              <a:t>    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cherish</a:t>
            </a:r>
            <a:r>
              <a:rPr lang="de-DE" sz="2400" dirty="0" smtClean="0"/>
              <a:t> a </a:t>
            </a:r>
            <a:r>
              <a:rPr lang="de-DE" sz="2400" dirty="0" err="1" smtClean="0"/>
              <a:t>wrong</a:t>
            </a:r>
            <a:r>
              <a:rPr lang="de-DE" sz="2400" dirty="0" smtClean="0"/>
              <a:t> </a:t>
            </a:r>
            <a:r>
              <a:rPr lang="de-DE" sz="2400" dirty="0" err="1" smtClean="0"/>
              <a:t>view</a:t>
            </a:r>
            <a:endParaRPr lang="de-DE" sz="2400" dirty="0" smtClean="0"/>
          </a:p>
          <a:p>
            <a:pPr>
              <a:defRPr/>
            </a:pP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take</a:t>
            </a:r>
            <a:r>
              <a:rPr lang="de-DE" sz="2400" dirty="0" smtClean="0"/>
              <a:t> </a:t>
            </a:r>
            <a:r>
              <a:rPr lang="de-DE" sz="2400" dirty="0" err="1" smtClean="0"/>
              <a:t>wrong</a:t>
            </a:r>
            <a:r>
              <a:rPr lang="de-DE" sz="2400" dirty="0" smtClean="0"/>
              <a:t> </a:t>
            </a:r>
            <a:r>
              <a:rPr lang="de-DE" sz="2400" dirty="0" err="1" smtClean="0"/>
              <a:t>decisions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future</a:t>
            </a:r>
            <a:r>
              <a:rPr lang="de-DE" sz="2400" dirty="0" smtClean="0"/>
              <a:t> </a:t>
            </a:r>
            <a:r>
              <a:rPr lang="de-DE" sz="2400" dirty="0" smtClean="0">
                <a:sym typeface="Wingdings" pitchFamily="2" charset="2"/>
              </a:rPr>
              <a:t></a:t>
            </a:r>
            <a:endParaRPr lang="de-DE" sz="2400" dirty="0" smtClean="0">
              <a:sym typeface="Wingdings" pitchFamily="2" charset="2"/>
            </a:endParaRPr>
          </a:p>
          <a:p>
            <a:pPr>
              <a:defRPr/>
            </a:pPr>
            <a:r>
              <a:rPr lang="de-DE" sz="2400" dirty="0" smtClean="0">
                <a:sym typeface="Wingdings" pitchFamily="2" charset="2"/>
              </a:rPr>
              <a:t>A </a:t>
            </a:r>
            <a:r>
              <a:rPr lang="de-DE" sz="2400" dirty="0" err="1" smtClean="0">
                <a:sym typeface="Wingdings" pitchFamily="2" charset="2"/>
              </a:rPr>
              <a:t>glimps</a:t>
            </a:r>
            <a:r>
              <a:rPr lang="de-DE" sz="2400" dirty="0" err="1" smtClean="0">
                <a:sym typeface="Wingdings" pitchFamily="2" charset="2"/>
              </a:rPr>
              <a:t>e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of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the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future</a:t>
            </a:r>
            <a:r>
              <a:rPr lang="de-DE" sz="2400" dirty="0" smtClean="0">
                <a:sym typeface="Wingdings" pitchFamily="2" charset="2"/>
              </a:rPr>
              <a:t>:</a:t>
            </a:r>
            <a:endParaRPr lang="de-DE" sz="24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de-DE" sz="2000" dirty="0" smtClean="0">
                <a:sym typeface="Wingdings" pitchFamily="2" charset="2"/>
              </a:rPr>
              <a:t>Check </a:t>
            </a:r>
            <a:r>
              <a:rPr lang="de-DE" sz="2000" dirty="0" err="1" smtClean="0">
                <a:sym typeface="Wingdings" pitchFamily="2" charset="2"/>
              </a:rPr>
              <a:t>your</a:t>
            </a:r>
            <a:r>
              <a:rPr lang="de-DE" sz="2000" dirty="0" smtClean="0">
                <a:sym typeface="Wingdings" pitchFamily="2" charset="2"/>
              </a:rPr>
              <a:t> stock </a:t>
            </a:r>
            <a:r>
              <a:rPr lang="de-DE" sz="2000" dirty="0" err="1" smtClean="0">
                <a:sym typeface="Wingdings" pitchFamily="2" charset="2"/>
              </a:rPr>
              <a:t>for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computer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games</a:t>
            </a:r>
            <a:r>
              <a:rPr lang="de-DE" sz="2000" dirty="0" smtClean="0">
                <a:sym typeface="Wingdings" pitchFamily="2" charset="2"/>
              </a:rPr>
              <a:t> (</a:t>
            </a:r>
            <a:r>
              <a:rPr lang="de-DE" sz="2000" dirty="0" err="1" smtClean="0">
                <a:sym typeface="Wingdings" pitchFamily="2" charset="2"/>
              </a:rPr>
              <a:t>with</a:t>
            </a:r>
            <a:r>
              <a:rPr lang="de-DE" sz="2000" dirty="0" smtClean="0">
                <a:sym typeface="Wingdings" pitchFamily="2" charset="2"/>
              </a:rPr>
              <a:t> OPAC </a:t>
            </a:r>
            <a:r>
              <a:rPr lang="de-DE" sz="2000" dirty="0" err="1" smtClean="0">
                <a:sym typeface="Wingdings" pitchFamily="2" charset="2"/>
              </a:rPr>
              <a:t>reference</a:t>
            </a:r>
            <a:r>
              <a:rPr lang="de-DE" sz="2000" dirty="0" smtClean="0">
                <a:sym typeface="Wingdings" pitchFamily="2" charset="2"/>
              </a:rPr>
              <a:t>), </a:t>
            </a:r>
            <a:r>
              <a:rPr lang="de-DE" sz="2000" dirty="0" err="1" smtClean="0">
                <a:sym typeface="Wingdings" pitchFamily="2" charset="2"/>
              </a:rPr>
              <a:t>early</a:t>
            </a:r>
            <a:r>
              <a:rPr lang="de-DE" sz="2000" dirty="0" smtClean="0">
                <a:sym typeface="Wingdings" pitchFamily="2" charset="2"/>
              </a:rPr>
              <a:t> e-</a:t>
            </a:r>
            <a:r>
              <a:rPr lang="de-DE" sz="2000" dirty="0" err="1" smtClean="0">
                <a:sym typeface="Wingdings" pitchFamily="2" charset="2"/>
              </a:rPr>
              <a:t>learning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environments</a:t>
            </a:r>
            <a:r>
              <a:rPr lang="de-DE" sz="2000" dirty="0" smtClean="0">
                <a:sym typeface="Wingdings" pitchFamily="2" charset="2"/>
              </a:rPr>
              <a:t>, </a:t>
            </a:r>
            <a:r>
              <a:rPr lang="de-DE" sz="2000" dirty="0" err="1" smtClean="0">
                <a:sym typeface="Wingdings" pitchFamily="2" charset="2"/>
              </a:rPr>
              <a:t>etc</a:t>
            </a:r>
            <a:endParaRPr lang="de-DE" sz="20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de-DE" sz="2000" dirty="0" err="1" smtClean="0">
                <a:sym typeface="Wingdings" pitchFamily="2" charset="2"/>
              </a:rPr>
              <a:t>And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you</a:t>
            </a:r>
            <a:r>
              <a:rPr lang="de-DE" sz="2000" dirty="0" smtClean="0">
                <a:sym typeface="Wingdings" pitchFamily="2" charset="2"/>
              </a:rPr>
              <a:t> find </a:t>
            </a:r>
            <a:r>
              <a:rPr lang="de-DE" sz="2000" dirty="0" err="1" smtClean="0">
                <a:sym typeface="Wingdings" pitchFamily="2" charset="2"/>
              </a:rPr>
              <a:t>data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that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require</a:t>
            </a:r>
            <a:r>
              <a:rPr lang="de-DE" sz="2000" dirty="0" smtClean="0">
                <a:sym typeface="Wingdings" pitchFamily="2" charset="2"/>
              </a:rPr>
              <a:t> a </a:t>
            </a:r>
            <a:r>
              <a:rPr lang="de-DE" sz="2000" dirty="0" err="1" smtClean="0">
                <a:sym typeface="Wingdings" pitchFamily="2" charset="2"/>
              </a:rPr>
              <a:t>run</a:t>
            </a:r>
            <a:r>
              <a:rPr lang="de-DE" sz="2000" dirty="0" smtClean="0">
                <a:sym typeface="Wingdings" pitchFamily="2" charset="2"/>
              </a:rPr>
              <a:t> time </a:t>
            </a:r>
            <a:r>
              <a:rPr lang="de-DE" sz="2000" dirty="0" err="1" smtClean="0">
                <a:sym typeface="Wingdings" pitchFamily="2" charset="2"/>
              </a:rPr>
              <a:t>environment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for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presentation</a:t>
            </a:r>
            <a:endParaRPr lang="de-DE" sz="20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de-DE" sz="2000" dirty="0" err="1" smtClean="0">
                <a:sym typeface="Wingdings" pitchFamily="2" charset="2"/>
              </a:rPr>
              <a:t>What</a:t>
            </a:r>
            <a:r>
              <a:rPr lang="de-DE" sz="2000" dirty="0" smtClean="0">
                <a:sym typeface="Wingdings" pitchFamily="2" charset="2"/>
              </a:rPr>
              <a:t> do </a:t>
            </a:r>
            <a:r>
              <a:rPr lang="de-DE" sz="2000" dirty="0" err="1" smtClean="0">
                <a:sym typeface="Wingdings" pitchFamily="2" charset="2"/>
              </a:rPr>
              <a:t>you</a:t>
            </a:r>
            <a:r>
              <a:rPr lang="de-DE" sz="2000" dirty="0" smtClean="0">
                <a:sym typeface="Wingdings" pitchFamily="2" charset="2"/>
              </a:rPr>
              <a:t> do? </a:t>
            </a:r>
            <a:r>
              <a:rPr lang="de-DE" sz="2000" dirty="0" err="1">
                <a:sym typeface="Wingdings" pitchFamily="2" charset="2"/>
              </a:rPr>
              <a:t>T</a:t>
            </a:r>
            <a:r>
              <a:rPr lang="de-DE" sz="2000" dirty="0" err="1" smtClean="0">
                <a:sym typeface="Wingdings" pitchFamily="2" charset="2"/>
              </a:rPr>
              <a:t>hrow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them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away</a:t>
            </a:r>
            <a:r>
              <a:rPr lang="de-DE" sz="2000" dirty="0" smtClean="0">
                <a:sym typeface="Wingdings" pitchFamily="2" charset="2"/>
              </a:rPr>
              <a:t>?</a:t>
            </a:r>
            <a:endParaRPr lang="de-DE" sz="2000" dirty="0" smtClean="0">
              <a:sym typeface="Wingdings" pitchFamily="2" charset="2"/>
            </a:endParaRPr>
          </a:p>
          <a:p>
            <a:pPr lvl="2">
              <a:defRPr/>
            </a:pPr>
            <a:r>
              <a:rPr lang="de-DE" sz="1800" dirty="0" err="1" smtClean="0">
                <a:sym typeface="Wingdings" pitchFamily="2" charset="2"/>
              </a:rPr>
              <a:t>What</a:t>
            </a:r>
            <a:r>
              <a:rPr lang="de-DE" sz="1800" dirty="0" smtClean="0">
                <a:sym typeface="Wingdings" pitchFamily="2" charset="2"/>
              </a:rPr>
              <a:t> will </a:t>
            </a:r>
            <a:r>
              <a:rPr lang="de-DE" sz="1800" dirty="0" err="1" smtClean="0">
                <a:sym typeface="Wingdings" pitchFamily="2" charset="2"/>
              </a:rPr>
              <a:t>social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scientists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say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if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the</a:t>
            </a:r>
            <a:r>
              <a:rPr lang="de-DE" sz="1800" dirty="0" err="1" smtClean="0">
                <a:sym typeface="Wingdings" pitchFamily="2" charset="2"/>
              </a:rPr>
              <a:t>y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try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to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expore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the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beginnings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of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virtual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environments</a:t>
            </a:r>
            <a:r>
              <a:rPr lang="de-DE" sz="1800" dirty="0" smtClean="0">
                <a:sym typeface="Wingdings" pitchFamily="2" charset="2"/>
              </a:rPr>
              <a:t> = </a:t>
            </a:r>
            <a:r>
              <a:rPr lang="de-DE" sz="1800" dirty="0" err="1" smtClean="0">
                <a:sym typeface="Wingdings" pitchFamily="2" charset="2"/>
              </a:rPr>
              <a:t>computer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games</a:t>
            </a:r>
            <a:r>
              <a:rPr lang="de-DE" sz="1800" dirty="0" smtClean="0">
                <a:sym typeface="Wingdings" pitchFamily="2" charset="2"/>
              </a:rPr>
              <a:t>?</a:t>
            </a:r>
            <a:endParaRPr lang="de-DE" sz="1800" dirty="0" smtClean="0"/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de-DE">
                <a:solidFill>
                  <a:srgbClr val="898989"/>
                </a:solidFill>
              </a:rPr>
              <a:t>bwFLA</a:t>
            </a:r>
          </a:p>
        </p:txBody>
      </p:sp>
      <p:sp>
        <p:nvSpPr>
          <p:cNvPr id="14341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fld id="{7D286151-FC3A-4E16-BF99-72C7EC91C706}" type="slidenum">
              <a:rPr lang="de-DE">
                <a:solidFill>
                  <a:srgbClr val="898989"/>
                </a:solidFill>
              </a:rPr>
              <a:pPr defTabSz="914400" eaLnBrk="1" hangingPunct="1"/>
              <a:t>9</a:t>
            </a:fld>
            <a:endParaRPr 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004A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428A"/>
      </a:accent6>
      <a:hlink>
        <a:srgbClr val="5781BD"/>
      </a:hlink>
      <a:folHlink>
        <a:srgbClr val="C1002A"/>
      </a:folHlink>
    </a:clrScheme>
    <a:fontScheme name="Benutzerdefiniertes Design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Keyword xmlns="0fa2fffc-844c-4eb5-bf9b-0198ba866acd" xsi:nil="true"/>
    <Departments xmlns="0fa2fffc-844c-4eb5-bf9b-0198ba866acd" xsi:nil="true"/>
    <Review_x0020_Due_x0020_Date xmlns="0fa2fffc-844c-4eb5-bf9b-0198ba866acd" xsi:nil="true"/>
    <Document_x0020_use xmlns="0fa2fffc-844c-4eb5-bf9b-0198ba866acd" xsi:nil="true"/>
    <Document_x0020_Type xmlns="0fa2fffc-844c-4eb5-bf9b-0198ba866acd">Documents for publishing</Document_x0020_Type>
    <FileVersion xmlns="0fa2fffc-844c-4eb5-bf9b-0198ba866acd">1</FileVers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xternal Document" ma:contentTypeID="0x010100D21F5325077A3040AF71719A18A5123600347BF9C197B2B8459A09E01A06CC79AC" ma:contentTypeVersion="2" ma:contentTypeDescription="" ma:contentTypeScope="" ma:versionID="31c9b9cfb4eccd0c0c9bee418380251a">
  <xsd:schema xmlns:xsd="http://www.w3.org/2001/XMLSchema" xmlns:p="http://schemas.microsoft.com/office/2006/metadata/properties" xmlns:ns2="0fa2fffc-844c-4eb5-bf9b-0198ba866acd" targetNamespace="http://schemas.microsoft.com/office/2006/metadata/properties" ma:root="true" ma:fieldsID="9e1ef21d00f33b673649eb84d476498e" ns2:_="">
    <xsd:import namespace="0fa2fffc-844c-4eb5-bf9b-0198ba866acd"/>
    <xsd:element name="properties">
      <xsd:complexType>
        <xsd:sequence>
          <xsd:element name="documentManagement">
            <xsd:complexType>
              <xsd:all>
                <xsd:element ref="ns2:FileVersion" minOccurs="0"/>
                <xsd:element ref="ns2:Document_x0020_Type" minOccurs="0"/>
                <xsd:element ref="ns2:Departments" minOccurs="0"/>
                <xsd:element ref="ns2:Review_x0020_Due_x0020_Date" minOccurs="0"/>
                <xsd:element ref="ns2:Document_x0020_use" minOccurs="0"/>
                <xsd:element ref="ns2:Keywor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fa2fffc-844c-4eb5-bf9b-0198ba866acd" elementFormDefault="qualified">
    <xsd:import namespace="http://schemas.microsoft.com/office/2006/documentManagement/types"/>
    <xsd:element name="FileVersion" ma:index="8" nillable="true" ma:displayName="FileVersion" ma:internalName="FileVersion">
      <xsd:simpleType>
        <xsd:restriction base="dms:Text">
          <xsd:maxLength value="255"/>
        </xsd:restriction>
      </xsd:simpleType>
    </xsd:element>
    <xsd:element name="Document_x0020_Type" ma:index="9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Departments" ma:index="10" nillable="true" ma:displayName="Departments" ma:internalName="Departments">
      <xsd:simpleType>
        <xsd:restriction base="dms:Text">
          <xsd:maxLength value="255"/>
        </xsd:restriction>
      </xsd:simpleType>
    </xsd:element>
    <xsd:element name="Review_x0020_Due_x0020_Date" ma:index="11" nillable="true" ma:displayName="Review Due Date" ma:format="DateOnly" ma:internalName="Review_x0020_Due_x0020_Date">
      <xsd:simpleType>
        <xsd:restriction base="dms:DateTime"/>
      </xsd:simpleType>
    </xsd:element>
    <xsd:element name="Document_x0020_use" ma:index="12" nillable="true" ma:displayName="Document use" ma:internalName="Document_x0020_use">
      <xsd:simpleType>
        <xsd:restriction base="dms:Text">
          <xsd:maxLength value="255"/>
        </xsd:restriction>
      </xsd:simpleType>
    </xsd:element>
    <xsd:element name="Keyword" ma:index="13" nillable="true" ma:displayName="Keyword" ma:internalName="Keyword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A56F185-68A4-4754-9023-0EB14AED1EB1}"/>
</file>

<file path=customXml/itemProps2.xml><?xml version="1.0" encoding="utf-8"?>
<ds:datastoreItem xmlns:ds="http://schemas.openxmlformats.org/officeDocument/2006/customXml" ds:itemID="{EC4907DC-E747-4ADA-93C5-C8C3D3A7782E}"/>
</file>

<file path=customXml/itemProps3.xml><?xml version="1.0" encoding="utf-8"?>
<ds:datastoreItem xmlns:ds="http://schemas.openxmlformats.org/officeDocument/2006/customXml" ds:itemID="{C4518C98-9D78-4771-814F-CF7C22FFF6D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2223</Words>
  <Application>Microsoft Office PowerPoint</Application>
  <PresentationFormat>Bildschirmpräsentation (4:3)</PresentationFormat>
  <Paragraphs>368</Paragraphs>
  <Slides>36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Benutzerdefiniertes Design</vt:lpstr>
      <vt:lpstr>Migration, Emulation and beyond  – more challenges looming on the preservation horizon – </vt:lpstr>
      <vt:lpstr>Facts .. </vt:lpstr>
      <vt:lpstr>Facts</vt:lpstr>
      <vt:lpstr>Copyright laws</vt:lpstr>
      <vt:lpstr>Libraries ??</vt:lpstr>
      <vt:lpstr>The easy part</vt:lpstr>
      <vt:lpstr>The easy part (2)</vt:lpstr>
      <vt:lpstr>The easy part (3)</vt:lpstr>
      <vt:lpstr>Libraries – expecting the unexpected?</vt:lpstr>
      <vt:lpstr>Libraries – expecting the unexpected? (2)</vt:lpstr>
      <vt:lpstr>Apple ….</vt:lpstr>
      <vt:lpstr>Apple …. (2)</vt:lpstr>
      <vt:lpstr>Challenge for libaries ? </vt:lpstr>
      <vt:lpstr>Challenges …</vt:lpstr>
      <vt:lpstr>Challenges</vt:lpstr>
      <vt:lpstr>Challenges </vt:lpstr>
      <vt:lpstr>challenges</vt:lpstr>
      <vt:lpstr>Solutions – in some areas</vt:lpstr>
      <vt:lpstr>Long-Term Archival Model (OAIS)</vt:lpstr>
      <vt:lpstr>In search of solutions</vt:lpstr>
      <vt:lpstr>bwFLA – Functional approach</vt:lpstr>
      <vt:lpstr>Viewpaths &amp; SW-Archive</vt:lpstr>
      <vt:lpstr>bwFLA – project aims</vt:lpstr>
      <vt:lpstr>bwFLA – project aims</vt:lpstr>
      <vt:lpstr>bwFLA – Ingest Workflow </vt:lpstr>
      <vt:lpstr>bwFLA – Ingest Workflow</vt:lpstr>
      <vt:lpstr>Software Archiv</vt:lpstr>
      <vt:lpstr>Software Archive Workflow</vt:lpstr>
      <vt:lpstr>Software Archive: Installation of SW</vt:lpstr>
      <vt:lpstr>bwFLA – Access Workflow </vt:lpstr>
      <vt:lpstr>A glimpse into the near future</vt:lpstr>
      <vt:lpstr>Consequences ...</vt:lpstr>
      <vt:lpstr>PowerPoint-Präsentation</vt:lpstr>
      <vt:lpstr>Summary (1)</vt:lpstr>
      <vt:lpstr>Summary (2)</vt:lpstr>
      <vt:lpstr>Summary (3)</vt:lpstr>
    </vt:vector>
  </TitlesOfParts>
  <Company>Quint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Kerstin Löbbert</dc:creator>
  <cp:lastModifiedBy>gjas</cp:lastModifiedBy>
  <cp:revision>625</cp:revision>
  <cp:lastPrinted>2012-01-31T16:09:09Z</cp:lastPrinted>
  <dcterms:created xsi:type="dcterms:W3CDTF">2009-08-19T09:15:34Z</dcterms:created>
  <dcterms:modified xsi:type="dcterms:W3CDTF">2012-07-13T19:00:16Z</dcterms:modified>
  <cp:contentType>Documents for publishing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0x010100D21F5325077A3040AF71719A18A5123600347BF9C197B2B8459A09E01A06CC79AC</vt:lpwstr>
  </property>
  <property fmtid="{D5CDD505-2E9C-101B-9397-08002B2CF9AE}" pid="3" name="Customer view">
    <vt:lpwstr>true</vt:lpwstr>
  </property>
</Properties>
</file>