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customXml/itemProps1.xml" ContentType="application/vnd.openxmlformats-officedocument.customXmlProperti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gif" ContentType="image/gif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6" r:id="rId1"/>
    <p:sldMasterId id="2147483690" r:id="rId2"/>
  </p:sldMasterIdLst>
  <p:notesMasterIdLst>
    <p:notesMasterId r:id="rId27"/>
  </p:notesMasterIdLst>
  <p:sldIdLst>
    <p:sldId id="256" r:id="rId3"/>
    <p:sldId id="257" r:id="rId4"/>
    <p:sldId id="258" r:id="rId5"/>
    <p:sldId id="272" r:id="rId6"/>
    <p:sldId id="263" r:id="rId7"/>
    <p:sldId id="273" r:id="rId8"/>
    <p:sldId id="289" r:id="rId9"/>
    <p:sldId id="295" r:id="rId10"/>
    <p:sldId id="296" r:id="rId11"/>
    <p:sldId id="290" r:id="rId12"/>
    <p:sldId id="265" r:id="rId13"/>
    <p:sldId id="291" r:id="rId14"/>
    <p:sldId id="292" r:id="rId15"/>
    <p:sldId id="293" r:id="rId16"/>
    <p:sldId id="294" r:id="rId17"/>
    <p:sldId id="274" r:id="rId18"/>
    <p:sldId id="279" r:id="rId19"/>
    <p:sldId id="283" r:id="rId20"/>
    <p:sldId id="284" r:id="rId21"/>
    <p:sldId id="286" r:id="rId22"/>
    <p:sldId id="288" r:id="rId23"/>
    <p:sldId id="287" r:id="rId24"/>
    <p:sldId id="264" r:id="rId25"/>
    <p:sldId id="260" r:id="rId26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FFFF"/>
    <a:srgbClr val="00FF00"/>
    <a:srgbClr val="011D70"/>
    <a:srgbClr val="003384"/>
    <a:srgbClr val="8F9F14"/>
    <a:srgbClr val="B06A23"/>
    <a:srgbClr val="EF903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58" autoAdjust="0"/>
  </p:normalViewPr>
  <p:slideViewPr>
    <p:cSldViewPr>
      <p:cViewPr>
        <p:scale>
          <a:sx n="66" d="100"/>
          <a:sy n="66" d="100"/>
        </p:scale>
        <p:origin x="-159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6158-0C8B-48E1-B705-C464E98DCDA1}" type="datetimeFigureOut">
              <a:rPr lang="nl-BE" smtClean="0"/>
              <a:pPr/>
              <a:t>16/07/2012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BC270-CDBF-45BA-B556-EF8624BA448E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="" xmlns:p14="http://schemas.microsoft.com/office/powerpoint/2010/main" val="318922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A31061-4488-4B37-AEDE-09271B2E953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Typical</a:t>
            </a:r>
            <a:r>
              <a:rPr lang="nl-BE" baseline="0" dirty="0" smtClean="0"/>
              <a:t> </a:t>
            </a:r>
            <a:r>
              <a:rPr lang="nl-BE" baseline="0" dirty="0" err="1" smtClean="0"/>
              <a:t>library</a:t>
            </a:r>
            <a:r>
              <a:rPr lang="nl-BE" baseline="0" dirty="0" smtClean="0"/>
              <a:t> data, </a:t>
            </a:r>
            <a:r>
              <a:rPr lang="nl-BE" baseline="0" dirty="0" err="1" smtClean="0"/>
              <a:t>archival</a:t>
            </a:r>
            <a:r>
              <a:rPr lang="nl-BE" baseline="0" dirty="0" smtClean="0"/>
              <a:t> data, research data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BC270-CDBF-45BA-B556-EF8624BA448E}" type="slidenum">
              <a:rPr lang="nl-BE" smtClean="0"/>
              <a:pPr/>
              <a:t>5</a:t>
            </a:fld>
            <a:endParaRPr 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5229200"/>
            <a:ext cx="7020272" cy="7920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6165304"/>
            <a:ext cx="7020272" cy="6926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u="none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5825" y="5805488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800" b="0">
                <a:effectLst/>
              </a:defRPr>
            </a:lvl1pPr>
          </a:lstStyle>
          <a:p>
            <a:pPr lvl="0"/>
            <a:r>
              <a:rPr lang="nl-BE" dirty="0" err="1" smtClean="0"/>
              <a:t>Author</a:t>
            </a:r>
            <a:endParaRPr lang="nl-BE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236296" y="6165304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400" b="0">
                <a:effectLst/>
              </a:defRPr>
            </a:lvl1pPr>
          </a:lstStyle>
          <a:p>
            <a:pPr lvl="0"/>
            <a:r>
              <a:rPr lang="nl-BE" dirty="0" err="1" smtClean="0"/>
              <a:t>Function</a:t>
            </a:r>
            <a:endParaRPr lang="nl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8F9F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8F9F1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8F9F1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8F9F1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8F9F1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8F9F1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8" name="Picture 7" descr="LIMO zonder baseline CMY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8344" y="260648"/>
            <a:ext cx="1187992" cy="4331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B0F0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B0F0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B0F0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B0F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B0F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 descr="LIBIS_ne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48264" y="260648"/>
            <a:ext cx="1944216" cy="43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="" xmlns:p14="http://schemas.microsoft.com/office/powerpoint/2010/main" val="2697288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5229200"/>
            <a:ext cx="7020272" cy="7920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600" b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0" y="6165304"/>
            <a:ext cx="7020272" cy="6926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u="none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5825" y="5805488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800" b="0">
                <a:effectLst/>
              </a:defRPr>
            </a:lvl1pPr>
          </a:lstStyle>
          <a:p>
            <a:pPr lvl="0"/>
            <a:r>
              <a:rPr lang="nl-BE" dirty="0" err="1" smtClean="0"/>
              <a:t>Author</a:t>
            </a:r>
            <a:endParaRPr lang="nl-BE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236296" y="6165304"/>
            <a:ext cx="1728663" cy="43182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400" b="0">
                <a:effectLst/>
              </a:defRPr>
            </a:lvl1pPr>
          </a:lstStyle>
          <a:p>
            <a:pPr lvl="0"/>
            <a:r>
              <a:rPr lang="nl-BE" dirty="0" err="1" smtClean="0"/>
              <a:t>Function</a:t>
            </a:r>
            <a:endParaRPr lang="nl-BE" dirty="0"/>
          </a:p>
        </p:txBody>
      </p:sp>
      <p:pic>
        <p:nvPicPr>
          <p:cNvPr id="12" name="Picture 11" descr="logo-kuleuven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6336" y="6497960"/>
            <a:ext cx="1073451" cy="3600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23" descr="JoRademaker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5301208"/>
            <a:ext cx="936104" cy="144016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 bwMode="auto">
          <a:xfrm>
            <a:off x="7236296" y="5877272"/>
            <a:ext cx="1667014" cy="2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Information</a:t>
            </a:r>
            <a:r>
              <a:rPr lang="nl-BE" sz="1800" dirty="0" smtClean="0">
                <a:solidFill>
                  <a:srgbClr val="C1D82F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 bwMode="auto">
          <a:xfrm>
            <a:off x="7236296" y="6453336"/>
            <a:ext cx="1667014" cy="20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Inspiration</a:t>
            </a:r>
            <a:r>
              <a:rPr lang="nl-BE" sz="1800" dirty="0" smtClean="0">
                <a:solidFill>
                  <a:srgbClr val="F68932"/>
                </a:solidFill>
                <a:latin typeface="+mj-lt"/>
                <a:ea typeface="ＭＳ Ｐゴシック"/>
                <a:cs typeface="Arial" pitchFamily="34" charset="0"/>
              </a:rPr>
              <a:t>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68932"/>
              </a:solidFill>
              <a:effectLst/>
              <a:uLnTx/>
              <a:uFillTx/>
              <a:latin typeface="+mj-lt"/>
              <a:ea typeface="ＭＳ Ｐゴシック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 userDrawn="1"/>
        </p:nvSpPr>
        <p:spPr bwMode="auto">
          <a:xfrm>
            <a:off x="7236296" y="6165304"/>
            <a:ext cx="1667014" cy="1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 err="1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Innovation</a:t>
            </a:r>
            <a:r>
              <a:rPr lang="nl-BE" sz="1800" dirty="0" smtClean="0">
                <a:solidFill>
                  <a:srgbClr val="C93092"/>
                </a:solidFill>
                <a:latin typeface="+mj-lt"/>
                <a:ea typeface="ＭＳ Ｐゴシック"/>
                <a:cs typeface="Arial" pitchFamily="34" charset="0"/>
              </a:rPr>
              <a:t>.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87624" y="5301208"/>
            <a:ext cx="436658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/>
              <a:t>Jo Rademakers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sz="1600" dirty="0" smtClean="0"/>
              <a:t>LIBIS @ KU Leuven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sz="900" dirty="0" smtClean="0"/>
          </a:p>
          <a:p>
            <a:r>
              <a:rPr lang="nl-BE" sz="1400" dirty="0" err="1" smtClean="0"/>
              <a:t>jo.rademakers</a:t>
            </a:r>
            <a:r>
              <a:rPr lang="nl-BE" sz="1400" dirty="0" smtClean="0"/>
              <a:t>@</a:t>
            </a:r>
            <a:r>
              <a:rPr lang="nl-BE" sz="1400" dirty="0" err="1" smtClean="0"/>
              <a:t>libis.be</a:t>
            </a:r>
            <a:r>
              <a:rPr lang="nl-BE" sz="1400" dirty="0" smtClean="0"/>
              <a:t> – </a:t>
            </a:r>
            <a:r>
              <a:rPr lang="nl-BE" sz="1400" dirty="0" err="1" smtClean="0"/>
              <a:t>www.libis.be</a:t>
            </a:r>
            <a:r>
              <a:rPr lang="nl-BE" sz="1400" dirty="0" smtClean="0"/>
              <a:t/>
            </a:r>
            <a:br>
              <a:rPr lang="nl-BE" sz="1400" dirty="0" smtClean="0"/>
            </a:br>
            <a:r>
              <a:rPr lang="nl-BE" sz="1400" dirty="0" smtClean="0"/>
              <a:t>+32 (0) 16 32 22 66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nl-BE" sz="1400" dirty="0" smtClean="0"/>
              <a:t>De </a:t>
            </a:r>
            <a:r>
              <a:rPr lang="nl-BE" sz="1400" dirty="0" err="1" smtClean="0"/>
              <a:t>Croylaan</a:t>
            </a:r>
            <a:r>
              <a:rPr lang="nl-BE" sz="1400" dirty="0" smtClean="0"/>
              <a:t> 54 – PB 5592 – B-3001 </a:t>
            </a:r>
            <a:r>
              <a:rPr lang="nl-BE" sz="1400" dirty="0" err="1" smtClean="0"/>
              <a:t>Heverlee</a:t>
            </a:r>
            <a:endParaRPr lang="en-US" sz="1400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6372200" y="3645024"/>
            <a:ext cx="2133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nl-BE" sz="3200" b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BE" sz="3200" b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nl-BE" sz="32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  <a:p>
            <a:pPr algn="r"/>
            <a:r>
              <a:rPr lang="nl-BE" sz="2400" b="0" baseline="0" dirty="0" err="1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nl-BE" sz="2400" b="0" baseline="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2400" b="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 userDrawn="1"/>
        </p:nvSpPr>
        <p:spPr bwMode="auto">
          <a:xfrm>
            <a:off x="0" y="836613"/>
            <a:ext cx="9144000" cy="6021387"/>
          </a:xfrm>
          <a:prstGeom prst="rect">
            <a:avLst/>
          </a:prstGeom>
          <a:gradFill rotWithShape="1">
            <a:gsLst>
              <a:gs pos="0">
                <a:srgbClr val="158CAF"/>
              </a:gs>
              <a:gs pos="100000">
                <a:srgbClr val="158CA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6" name="Picture 11" descr="SEDES2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6263" y="114300"/>
            <a:ext cx="363537" cy="611188"/>
          </a:xfrm>
          <a:prstGeom prst="rect">
            <a:avLst/>
          </a:prstGeom>
          <a:noFill/>
        </p:spPr>
      </p:pic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0" y="539750"/>
            <a:ext cx="9177338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</a:pPr>
            <a:endParaRPr lang="nl-BE" sz="1800">
              <a:solidFill>
                <a:schemeClr val="tx1"/>
              </a:solidFill>
            </a:endParaRPr>
          </a:p>
        </p:txBody>
      </p:sp>
      <p:pic>
        <p:nvPicPr>
          <p:cNvPr id="8" name="Picture 9" descr="KULLOGO_RGB 1CM_PS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2479675" cy="828675"/>
          </a:xfrm>
          <a:prstGeom prst="rect">
            <a:avLst/>
          </a:prstGeom>
          <a:noFill/>
        </p:spPr>
      </p:pic>
      <p:pic>
        <p:nvPicPr>
          <p:cNvPr id="10" name="Afbeelding 10" descr="HR_CORPORATE-versie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0000" y="2160001"/>
            <a:ext cx="1596622" cy="341878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987824" y="1628800"/>
            <a:ext cx="5904656" cy="49685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bg1"/>
              </a:buClr>
              <a:defRPr sz="2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R_COMPO.jpg"/>
          <p:cNvPicPr>
            <a:picLocks noChangeAspect="1"/>
          </p:cNvPicPr>
          <p:nvPr userDrawn="1"/>
        </p:nvPicPr>
        <p:blipFill>
          <a:blip r:embed="rId2" cstate="print"/>
          <a:srcRect t="92716" b="73"/>
          <a:stretch>
            <a:fillRect/>
          </a:stretch>
        </p:blipFill>
        <p:spPr>
          <a:xfrm>
            <a:off x="0" y="6353944"/>
            <a:ext cx="9144000" cy="50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338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338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338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 descr="HR_COMPO.jpg"/>
          <p:cNvPicPr>
            <a:picLocks noChangeAspect="1"/>
          </p:cNvPicPr>
          <p:nvPr userDrawn="1"/>
        </p:nvPicPr>
        <p:blipFill>
          <a:blip r:embed="rId2" cstate="print"/>
          <a:srcRect b="87000"/>
          <a:stretch>
            <a:fillRect/>
          </a:stretch>
        </p:blipFill>
        <p:spPr>
          <a:xfrm>
            <a:off x="0" y="-1"/>
            <a:ext cx="9144000" cy="908721"/>
          </a:xfrm>
          <a:prstGeom prst="rect">
            <a:avLst/>
          </a:prstGeom>
        </p:spPr>
      </p:pic>
      <p:pic>
        <p:nvPicPr>
          <p:cNvPr id="10" name="Picture 9" descr="LIBIS_new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1319955" cy="432047"/>
          </a:xfrm>
          <a:prstGeom prst="rect">
            <a:avLst/>
          </a:prstGeom>
        </p:spPr>
      </p:pic>
      <p:pic>
        <p:nvPicPr>
          <p:cNvPr id="22" name="Picture 21" descr="HR_BERGEN (Copy)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719905">
            <a:off x="7465711" y="258050"/>
            <a:ext cx="1463040" cy="97536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338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338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338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052736"/>
            <a:ext cx="5760640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0033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988840"/>
            <a:ext cx="576064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3384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003384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003384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00338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131840" y="6381328"/>
            <a:ext cx="5616624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14" name="Picture 13" descr="LIBIS_ne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47864" y="260648"/>
            <a:ext cx="1319955" cy="43204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313184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EF9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EF9030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EF9030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EF9030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EF903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EF9030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6" name="Picture 5" descr="LIAS_MET_LOGO_CMY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260648"/>
            <a:ext cx="1598707" cy="432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424936" cy="7969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rgbClr val="B06A2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435280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B06A23"/>
              </a:buCl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rgbClr val="B06A23"/>
              </a:buCl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rgbClr val="B06A23"/>
              </a:buCl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rgbClr val="B06A23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rgbClr val="B06A23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67544" y="6381328"/>
            <a:ext cx="8280920" cy="476672"/>
          </a:xfrm>
          <a:prstGeom prst="rect">
            <a:avLst/>
          </a:prstGeom>
        </p:spPr>
        <p:txBody>
          <a:bodyPr anchor="ctr"/>
          <a:lstStyle>
            <a:lvl1pPr>
              <a:defRPr sz="9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1D48AD3-5056-41CD-AC03-4D852DFAE27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 descr="HERON_MET_LOGO_CMYK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6296" y="260648"/>
            <a:ext cx="1639204" cy="4320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R_COMPO (Copy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0" y="0"/>
            <a:ext cx="9144000" cy="5184576"/>
          </a:xfrm>
          <a:prstGeom prst="rect">
            <a:avLst/>
          </a:prstGeom>
        </p:spPr>
      </p:pic>
      <p:pic>
        <p:nvPicPr>
          <p:cNvPr id="9" name="Picture 8" descr="LIBIS_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5229199"/>
            <a:ext cx="1656184" cy="578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7" r:id="rId4"/>
    <p:sldLayoutId id="2147483698" r:id="rId5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R_COMPO (Copy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08720"/>
            <a:ext cx="9144000" cy="5472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IBIS_new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260648"/>
            <a:ext cx="1319955" cy="4320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9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19.pn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png"/><Relationship Id="rId37" Type="http://schemas.openxmlformats.org/officeDocument/2006/relationships/image" Target="../media/image55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36" Type="http://schemas.openxmlformats.org/officeDocument/2006/relationships/image" Target="../media/image54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35" Type="http://schemas.openxmlformats.org/officeDocument/2006/relationships/hyperlink" Target="http://www.khleuven.be/Homepag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1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gif"/><Relationship Id="rId5" Type="http://schemas.openxmlformats.org/officeDocument/2006/relationships/image" Target="../media/image19.pn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60.gif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6.jpeg"/><Relationship Id="rId7" Type="http://schemas.openxmlformats.org/officeDocument/2006/relationships/image" Target="../media/image5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1.jpeg"/><Relationship Id="rId4" Type="http://schemas.openxmlformats.org/officeDocument/2006/relationships/image" Target="../media/image67.gif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Digital </a:t>
            </a:r>
            <a:r>
              <a:rPr lang="nl-BE" dirty="0" err="1" smtClean="0"/>
              <a:t>Preservation</a:t>
            </a:r>
            <a:r>
              <a:rPr lang="nl-BE" dirty="0" smtClean="0"/>
              <a:t> as a service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Rosetta </a:t>
            </a:r>
            <a:r>
              <a:rPr lang="nl-BE" dirty="0" err="1" smtClean="0"/>
              <a:t>Advisory</a:t>
            </a:r>
            <a:r>
              <a:rPr lang="nl-BE" dirty="0" smtClean="0"/>
              <a:t> Group Meeting</a:t>
            </a:r>
          </a:p>
          <a:p>
            <a:r>
              <a:rPr lang="nl-BE" dirty="0" smtClean="0"/>
              <a:t>Hannover – 16-17 </a:t>
            </a:r>
            <a:r>
              <a:rPr lang="nl-BE" dirty="0" err="1" smtClean="0"/>
              <a:t>July</a:t>
            </a:r>
            <a:r>
              <a:rPr lang="nl-BE" dirty="0" smtClean="0"/>
              <a:t>  ’12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BE" dirty="0" smtClean="0"/>
              <a:t>Jo Rademakers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BE" dirty="0" smtClean="0"/>
              <a:t>Director LIBIS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Tools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Lias </a:t>
            </a:r>
            <a:r>
              <a:rPr lang="nl-BE" dirty="0" err="1" smtClean="0"/>
              <a:t>uploader</a:t>
            </a:r>
            <a:endParaRPr lang="nl-BE" dirty="0" smtClean="0"/>
          </a:p>
          <a:p>
            <a:pPr lvl="1"/>
            <a:r>
              <a:rPr lang="nl-BE" dirty="0" err="1" smtClean="0"/>
              <a:t>Replaces</a:t>
            </a:r>
            <a:r>
              <a:rPr lang="nl-BE" dirty="0" smtClean="0"/>
              <a:t> ftp</a:t>
            </a:r>
          </a:p>
          <a:p>
            <a:pPr lvl="1"/>
            <a:r>
              <a:rPr lang="nl-BE" dirty="0" err="1" smtClean="0"/>
              <a:t>Generates</a:t>
            </a:r>
            <a:r>
              <a:rPr lang="nl-BE" dirty="0" smtClean="0"/>
              <a:t> and </a:t>
            </a:r>
            <a:r>
              <a:rPr lang="nl-BE" dirty="0" err="1" smtClean="0"/>
              <a:t>validates</a:t>
            </a:r>
            <a:r>
              <a:rPr lang="nl-BE" dirty="0" smtClean="0"/>
              <a:t> </a:t>
            </a:r>
            <a:r>
              <a:rPr lang="nl-BE" dirty="0" err="1" smtClean="0"/>
              <a:t>checksums</a:t>
            </a:r>
            <a:endParaRPr lang="nl-BE" dirty="0" smtClean="0"/>
          </a:p>
          <a:p>
            <a:r>
              <a:rPr lang="nl-BE" dirty="0" smtClean="0"/>
              <a:t>Lias </a:t>
            </a:r>
            <a:r>
              <a:rPr lang="nl-BE" dirty="0" err="1" smtClean="0"/>
              <a:t>ingester</a:t>
            </a:r>
            <a:endParaRPr lang="nl-BE" dirty="0" smtClean="0"/>
          </a:p>
          <a:p>
            <a:pPr lvl="1"/>
            <a:r>
              <a:rPr lang="nl-BE" dirty="0" err="1" smtClean="0"/>
              <a:t>Based</a:t>
            </a:r>
            <a:r>
              <a:rPr lang="nl-BE" dirty="0" smtClean="0"/>
              <a:t> </a:t>
            </a:r>
            <a:r>
              <a:rPr lang="nl-BE" dirty="0" err="1" smtClean="0"/>
              <a:t>on</a:t>
            </a:r>
            <a:r>
              <a:rPr lang="nl-BE" dirty="0" smtClean="0"/>
              <a:t> </a:t>
            </a:r>
            <a:r>
              <a:rPr lang="nl-BE" dirty="0" err="1" smtClean="0"/>
              <a:t>ingest</a:t>
            </a:r>
            <a:r>
              <a:rPr lang="nl-BE" dirty="0" smtClean="0"/>
              <a:t> </a:t>
            </a:r>
            <a:r>
              <a:rPr lang="nl-BE" dirty="0" err="1" smtClean="0"/>
              <a:t>agreement</a:t>
            </a:r>
            <a:endParaRPr lang="nl-BE" dirty="0" smtClean="0"/>
          </a:p>
          <a:p>
            <a:pPr lvl="1"/>
            <a:r>
              <a:rPr lang="nl-BE" dirty="0" err="1" smtClean="0"/>
              <a:t>Automated</a:t>
            </a:r>
            <a:r>
              <a:rPr lang="nl-BE" dirty="0" smtClean="0"/>
              <a:t> </a:t>
            </a:r>
            <a:r>
              <a:rPr lang="nl-BE" dirty="0" err="1" smtClean="0"/>
              <a:t>ingest</a:t>
            </a:r>
            <a:r>
              <a:rPr lang="nl-BE" dirty="0" smtClean="0"/>
              <a:t> </a:t>
            </a:r>
            <a:r>
              <a:rPr lang="nl-BE" dirty="0" err="1" smtClean="0"/>
              <a:t>for</a:t>
            </a:r>
            <a:r>
              <a:rPr lang="nl-BE" dirty="0" smtClean="0"/>
              <a:t> </a:t>
            </a:r>
            <a:r>
              <a:rPr lang="nl-BE" dirty="0" err="1" smtClean="0"/>
              <a:t>Sharepoint</a:t>
            </a:r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Lias </a:t>
            </a:r>
            <a:r>
              <a:rPr lang="nl-BE" dirty="0" err="1" smtClean="0"/>
              <a:t>Ingest</a:t>
            </a:r>
            <a:r>
              <a:rPr lang="nl-BE" dirty="0" smtClean="0"/>
              <a:t> </a:t>
            </a:r>
            <a:r>
              <a:rPr lang="nl-BE" dirty="0" err="1" smtClean="0"/>
              <a:t>Agreement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10</a:t>
            </a:fld>
            <a:endParaRPr lang="nl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Ingest</a:t>
            </a:r>
            <a:r>
              <a:rPr lang="fr-BE" dirty="0" smtClean="0"/>
              <a:t> Agreement</a:t>
            </a:r>
            <a:endParaRPr lang="en-US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Administrative data</a:t>
            </a:r>
          </a:p>
          <a:p>
            <a:pPr lvl="1"/>
            <a:r>
              <a:rPr lang="fr-BE" dirty="0" smtClean="0"/>
              <a:t>Organisation</a:t>
            </a:r>
          </a:p>
          <a:p>
            <a:pPr lvl="2"/>
            <a:r>
              <a:rPr lang="fr-BE" dirty="0" smtClean="0"/>
              <a:t>Contact</a:t>
            </a:r>
          </a:p>
          <a:p>
            <a:pPr lvl="2"/>
            <a:r>
              <a:rPr lang="fr-BE" dirty="0" err="1" smtClean="0"/>
              <a:t>Metadata</a:t>
            </a:r>
            <a:r>
              <a:rPr lang="fr-BE" dirty="0" smtClean="0"/>
              <a:t> </a:t>
            </a:r>
            <a:r>
              <a:rPr lang="fr-BE" dirty="0" err="1" smtClean="0"/>
              <a:t>contactperson</a:t>
            </a:r>
            <a:endParaRPr lang="fr-BE" dirty="0" smtClean="0"/>
          </a:p>
          <a:p>
            <a:pPr lvl="1"/>
            <a:r>
              <a:rPr lang="fr-BE" dirty="0" err="1" smtClean="0"/>
              <a:t>Contactperson</a:t>
            </a:r>
            <a:r>
              <a:rPr lang="fr-BE" dirty="0" smtClean="0"/>
              <a:t> LIBIS</a:t>
            </a:r>
          </a:p>
          <a:p>
            <a:pPr lvl="1"/>
            <a:r>
              <a:rPr lang="fr-BE" dirty="0" err="1" smtClean="0"/>
              <a:t>Contactperson</a:t>
            </a:r>
            <a:r>
              <a:rPr lang="fr-BE" dirty="0" smtClean="0"/>
              <a:t> content</a:t>
            </a:r>
          </a:p>
          <a:p>
            <a:pPr lvl="1"/>
            <a:r>
              <a:rPr lang="fr-BE" dirty="0" smtClean="0"/>
              <a:t>…</a:t>
            </a:r>
          </a:p>
        </p:txBody>
      </p:sp>
    </p:spTree>
    <p:extLst>
      <p:ext uri="{BB962C8B-B14F-4D97-AF65-F5344CB8AC3E}">
        <p14:creationId xmlns="" xmlns:p14="http://schemas.microsoft.com/office/powerpoint/2010/main" val="342074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Ingest</a:t>
            </a:r>
            <a:r>
              <a:rPr lang="fr-BE" dirty="0" smtClean="0"/>
              <a:t> Agreement</a:t>
            </a:r>
            <a:endParaRPr lang="en-US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dirty="0" smtClean="0"/>
              <a:t>Description</a:t>
            </a:r>
          </a:p>
          <a:p>
            <a:pPr lvl="1"/>
            <a:r>
              <a:rPr lang="fr-BE" dirty="0" smtClean="0"/>
              <a:t>Type of </a:t>
            </a:r>
            <a:r>
              <a:rPr lang="fr-BE" dirty="0" err="1" smtClean="0"/>
              <a:t>objects</a:t>
            </a:r>
            <a:endParaRPr lang="fr-BE" dirty="0" smtClean="0"/>
          </a:p>
          <a:p>
            <a:pPr lvl="1"/>
            <a:r>
              <a:rPr lang="fr-BE" dirty="0" err="1" smtClean="0"/>
              <a:t>Ingestmodel</a:t>
            </a:r>
            <a:endParaRPr lang="fr-BE" dirty="0" smtClean="0"/>
          </a:p>
          <a:p>
            <a:pPr lvl="1"/>
            <a:r>
              <a:rPr lang="fr-BE" dirty="0" smtClean="0"/>
              <a:t>Name of collection</a:t>
            </a:r>
          </a:p>
          <a:p>
            <a:pPr lvl="1"/>
            <a:r>
              <a:rPr lang="fr-BE" dirty="0" smtClean="0"/>
              <a:t>Formats</a:t>
            </a:r>
          </a:p>
          <a:p>
            <a:pPr lvl="1"/>
            <a:r>
              <a:rPr lang="fr-BE" dirty="0" smtClean="0"/>
              <a:t>Structure of </a:t>
            </a:r>
            <a:r>
              <a:rPr lang="fr-BE" dirty="0" err="1" smtClean="0"/>
              <a:t>objects</a:t>
            </a:r>
            <a:r>
              <a:rPr lang="fr-BE" dirty="0" smtClean="0"/>
              <a:t> : simple, </a:t>
            </a:r>
            <a:r>
              <a:rPr lang="fr-BE" dirty="0" err="1" smtClean="0"/>
              <a:t>complex</a:t>
            </a:r>
            <a:r>
              <a:rPr lang="fr-BE" dirty="0" smtClean="0"/>
              <a:t>, METS</a:t>
            </a:r>
          </a:p>
          <a:p>
            <a:pPr lvl="1"/>
            <a:r>
              <a:rPr lang="fr-BE" dirty="0" smtClean="0"/>
              <a:t>Permissions</a:t>
            </a:r>
          </a:p>
          <a:p>
            <a:pPr lvl="1"/>
            <a:r>
              <a:rPr lang="fr-BE" dirty="0" smtClean="0"/>
              <a:t>Long-</a:t>
            </a:r>
            <a:r>
              <a:rPr lang="fr-BE" dirty="0" err="1" smtClean="0"/>
              <a:t>term</a:t>
            </a:r>
            <a:r>
              <a:rPr lang="fr-BE" dirty="0" smtClean="0"/>
              <a:t> </a:t>
            </a:r>
            <a:r>
              <a:rPr lang="fr-BE" dirty="0" err="1" smtClean="0"/>
              <a:t>preservation</a:t>
            </a:r>
            <a:r>
              <a:rPr lang="fr-BE" dirty="0" smtClean="0"/>
              <a:t> </a:t>
            </a:r>
            <a:r>
              <a:rPr lang="fr-BE" dirty="0" err="1" smtClean="0"/>
              <a:t>requirements</a:t>
            </a:r>
            <a:endParaRPr lang="fr-BE" dirty="0" smtClean="0"/>
          </a:p>
          <a:p>
            <a:pPr lvl="1"/>
            <a:r>
              <a:rPr lang="fr-BE" dirty="0" err="1" smtClean="0"/>
              <a:t>Metadata</a:t>
            </a:r>
            <a:r>
              <a:rPr lang="fr-BE" dirty="0" smtClean="0"/>
              <a:t> </a:t>
            </a:r>
            <a:r>
              <a:rPr lang="fr-BE" dirty="0" err="1" smtClean="0"/>
              <a:t>delivery</a:t>
            </a:r>
            <a:r>
              <a:rPr lang="fr-BE" dirty="0" smtClean="0"/>
              <a:t>: system, format, description</a:t>
            </a:r>
          </a:p>
          <a:p>
            <a:pPr lvl="1"/>
            <a:r>
              <a:rPr lang="fr-BE" dirty="0" err="1" smtClean="0"/>
              <a:t>Integration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other</a:t>
            </a:r>
            <a:r>
              <a:rPr lang="fr-BE" dirty="0" smtClean="0"/>
              <a:t> </a:t>
            </a:r>
            <a:r>
              <a:rPr lang="fr-BE" dirty="0" err="1" smtClean="0"/>
              <a:t>systems</a:t>
            </a:r>
            <a:endParaRPr lang="fr-BE" dirty="0" smtClean="0"/>
          </a:p>
          <a:p>
            <a:pPr lvl="1"/>
            <a:r>
              <a:rPr lang="fr-BE" dirty="0" err="1" smtClean="0"/>
              <a:t>Number</a:t>
            </a:r>
            <a:r>
              <a:rPr lang="fr-BE" dirty="0" smtClean="0"/>
              <a:t> of </a:t>
            </a:r>
            <a:r>
              <a:rPr lang="fr-BE" dirty="0" err="1" smtClean="0"/>
              <a:t>objects</a:t>
            </a:r>
            <a:endParaRPr lang="fr-BE" dirty="0" smtClean="0"/>
          </a:p>
          <a:p>
            <a:pPr lvl="1"/>
            <a:r>
              <a:rPr lang="fr-BE" dirty="0" err="1" smtClean="0"/>
              <a:t>Number</a:t>
            </a:r>
            <a:r>
              <a:rPr lang="fr-BE" dirty="0" smtClean="0"/>
              <a:t> of files</a:t>
            </a:r>
          </a:p>
          <a:p>
            <a:pPr lvl="1"/>
            <a:r>
              <a:rPr lang="fr-BE" dirty="0" smtClean="0"/>
              <a:t>SIP validation</a:t>
            </a:r>
          </a:p>
          <a:p>
            <a:pPr lvl="1"/>
            <a:r>
              <a:rPr lang="fr-BE" dirty="0" smtClean="0"/>
              <a:t>Test </a:t>
            </a:r>
            <a:r>
              <a:rPr lang="fr-BE" dirty="0" err="1" smtClean="0"/>
              <a:t>Ingest</a:t>
            </a:r>
            <a:endParaRPr lang="fr-BE" dirty="0" smtClean="0"/>
          </a:p>
          <a:p>
            <a:pPr lvl="1"/>
            <a:endParaRPr lang="fr-BE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152" y="1916832"/>
            <a:ext cx="3203848" cy="237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2074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Ingest</a:t>
            </a:r>
            <a:r>
              <a:rPr lang="fr-BE" dirty="0" smtClean="0"/>
              <a:t> Agreement</a:t>
            </a:r>
            <a:endParaRPr lang="en-US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Planning</a:t>
            </a:r>
          </a:p>
          <a:p>
            <a:pPr lvl="1"/>
            <a:r>
              <a:rPr lang="fr-BE" dirty="0" err="1" smtClean="0"/>
              <a:t>Analysis</a:t>
            </a:r>
            <a:endParaRPr lang="fr-BE" dirty="0" smtClean="0"/>
          </a:p>
          <a:p>
            <a:pPr lvl="1"/>
            <a:r>
              <a:rPr lang="fr-BE" dirty="0" smtClean="0"/>
              <a:t>Test </a:t>
            </a:r>
            <a:r>
              <a:rPr lang="fr-BE" dirty="0" err="1" smtClean="0"/>
              <a:t>ingest</a:t>
            </a:r>
            <a:endParaRPr lang="fr-BE" dirty="0" smtClean="0"/>
          </a:p>
          <a:p>
            <a:pPr lvl="1"/>
            <a:r>
              <a:rPr lang="fr-BE" dirty="0" smtClean="0"/>
              <a:t>Production </a:t>
            </a:r>
            <a:r>
              <a:rPr lang="fr-BE" dirty="0" err="1" smtClean="0"/>
              <a:t>ingest</a:t>
            </a:r>
            <a:endParaRPr lang="fr-BE" dirty="0" smtClean="0"/>
          </a:p>
          <a:p>
            <a:pPr lvl="1"/>
            <a:r>
              <a:rPr lang="fr-BE" dirty="0" err="1" smtClean="0"/>
              <a:t>Recurring</a:t>
            </a:r>
            <a:r>
              <a:rPr lang="fr-BE" dirty="0" smtClean="0"/>
              <a:t> </a:t>
            </a:r>
            <a:r>
              <a:rPr lang="fr-BE" dirty="0" err="1" smtClean="0"/>
              <a:t>ingests</a:t>
            </a:r>
            <a:endParaRPr lang="fr-BE" dirty="0" smtClean="0"/>
          </a:p>
          <a:p>
            <a:r>
              <a:rPr lang="fr-BE" dirty="0" smtClean="0"/>
              <a:t>Transfer of </a:t>
            </a:r>
            <a:r>
              <a:rPr lang="fr-BE" dirty="0" err="1" smtClean="0"/>
              <a:t>objects</a:t>
            </a:r>
            <a:endParaRPr lang="fr-BE" dirty="0" smtClean="0"/>
          </a:p>
          <a:p>
            <a:pPr lvl="1"/>
            <a:r>
              <a:rPr lang="fr-BE" dirty="0" err="1" smtClean="0"/>
              <a:t>Method</a:t>
            </a:r>
            <a:endParaRPr lang="fr-BE" dirty="0" smtClean="0"/>
          </a:p>
          <a:p>
            <a:pPr lvl="1"/>
            <a:r>
              <a:rPr lang="fr-BE" dirty="0" err="1" smtClean="0"/>
              <a:t>Recurrence</a:t>
            </a:r>
            <a:endParaRPr lang="fr-BE" dirty="0" smtClean="0"/>
          </a:p>
        </p:txBody>
      </p:sp>
    </p:spTree>
    <p:extLst>
      <p:ext uri="{BB962C8B-B14F-4D97-AF65-F5344CB8AC3E}">
        <p14:creationId xmlns="" xmlns:p14="http://schemas.microsoft.com/office/powerpoint/2010/main" val="342074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Ingest</a:t>
            </a:r>
            <a:r>
              <a:rPr lang="fr-BE" dirty="0" smtClean="0"/>
              <a:t> Agreement</a:t>
            </a:r>
            <a:endParaRPr lang="en-US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 smtClean="0"/>
              <a:t>Validation</a:t>
            </a:r>
          </a:p>
          <a:p>
            <a:pPr lvl="1"/>
            <a:r>
              <a:rPr lang="fr-BE" dirty="0" err="1" smtClean="0"/>
              <a:t>Viruscheck</a:t>
            </a:r>
            <a:endParaRPr lang="fr-BE" dirty="0" smtClean="0"/>
          </a:p>
          <a:p>
            <a:pPr lvl="1"/>
            <a:r>
              <a:rPr lang="fr-BE" dirty="0" smtClean="0"/>
              <a:t>Checksum</a:t>
            </a:r>
          </a:p>
          <a:p>
            <a:pPr lvl="1"/>
            <a:r>
              <a:rPr lang="fr-BE" dirty="0" smtClean="0"/>
              <a:t>File format</a:t>
            </a:r>
          </a:p>
          <a:p>
            <a:pPr lvl="1"/>
            <a:r>
              <a:rPr lang="fr-BE" dirty="0" smtClean="0"/>
              <a:t>Normalisation</a:t>
            </a:r>
          </a:p>
          <a:p>
            <a:r>
              <a:rPr lang="fr-BE" dirty="0" err="1" smtClean="0"/>
              <a:t>Ingest</a:t>
            </a:r>
            <a:r>
              <a:rPr lang="fr-BE" dirty="0" smtClean="0"/>
              <a:t> Validation</a:t>
            </a:r>
          </a:p>
          <a:p>
            <a:r>
              <a:rPr lang="fr-BE" dirty="0" smtClean="0"/>
              <a:t>Financial</a:t>
            </a:r>
          </a:p>
          <a:p>
            <a:pPr lvl="1"/>
            <a:r>
              <a:rPr lang="fr-BE" dirty="0" err="1" smtClean="0"/>
              <a:t>Who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going</a:t>
            </a:r>
            <a:r>
              <a:rPr lang="fr-BE" dirty="0" smtClean="0"/>
              <a:t> to </a:t>
            </a:r>
            <a:r>
              <a:rPr lang="fr-BE" dirty="0" err="1" smtClean="0"/>
              <a:t>pay</a:t>
            </a:r>
            <a:r>
              <a:rPr lang="fr-BE" dirty="0" smtClean="0"/>
              <a:t>? </a:t>
            </a:r>
            <a:r>
              <a:rPr lang="fr-BE" dirty="0" err="1" smtClean="0"/>
              <a:t>Now</a:t>
            </a:r>
            <a:r>
              <a:rPr lang="fr-BE" dirty="0" smtClean="0"/>
              <a:t> and </a:t>
            </a:r>
            <a:r>
              <a:rPr lang="fr-BE" dirty="0" err="1" smtClean="0"/>
              <a:t>tomorrow</a:t>
            </a:r>
            <a:r>
              <a:rPr lang="fr-BE" dirty="0" smtClean="0"/>
              <a:t>!</a:t>
            </a:r>
          </a:p>
          <a:p>
            <a:r>
              <a:rPr lang="fr-BE" dirty="0" smtClean="0"/>
              <a:t>To do</a:t>
            </a:r>
          </a:p>
        </p:txBody>
      </p:sp>
    </p:spTree>
    <p:extLst>
      <p:ext uri="{BB962C8B-B14F-4D97-AF65-F5344CB8AC3E}">
        <p14:creationId xmlns="" xmlns:p14="http://schemas.microsoft.com/office/powerpoint/2010/main" val="3420745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Storage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Different </a:t>
            </a:r>
            <a:r>
              <a:rPr lang="nl-BE" dirty="0" err="1" smtClean="0"/>
              <a:t>options</a:t>
            </a:r>
            <a:endParaRPr lang="nl-BE" dirty="0" smtClean="0"/>
          </a:p>
          <a:p>
            <a:pPr lvl="1"/>
            <a:r>
              <a:rPr lang="nl-BE" dirty="0" err="1" smtClean="0"/>
              <a:t>Mirrored</a:t>
            </a:r>
            <a:r>
              <a:rPr lang="nl-BE" dirty="0" smtClean="0"/>
              <a:t> NAS (RAID-5) (</a:t>
            </a:r>
            <a:r>
              <a:rPr lang="nl-BE" dirty="0" err="1" smtClean="0"/>
              <a:t>NetApp</a:t>
            </a:r>
            <a:r>
              <a:rPr lang="nl-BE" dirty="0" smtClean="0"/>
              <a:t>)</a:t>
            </a:r>
          </a:p>
          <a:p>
            <a:pPr lvl="1"/>
            <a:r>
              <a:rPr lang="nl-BE" dirty="0" smtClean="0"/>
              <a:t>Single NAS (RAID-5)</a:t>
            </a:r>
          </a:p>
          <a:p>
            <a:pPr lvl="1"/>
            <a:r>
              <a:rPr lang="nl-BE" dirty="0" smtClean="0"/>
              <a:t>TSM </a:t>
            </a:r>
            <a:r>
              <a:rPr lang="nl-BE" dirty="0" err="1" smtClean="0"/>
              <a:t>Backup</a:t>
            </a:r>
            <a:endParaRPr lang="nl-BE" dirty="0" smtClean="0"/>
          </a:p>
          <a:p>
            <a:pPr lvl="1"/>
            <a:endParaRPr lang="nl-BE" dirty="0" smtClean="0"/>
          </a:p>
          <a:p>
            <a:pPr lvl="1"/>
            <a:r>
              <a:rPr lang="nl-BE" i="1" dirty="0" err="1" smtClean="0"/>
              <a:t>Remote</a:t>
            </a:r>
            <a:r>
              <a:rPr lang="nl-BE" i="1" dirty="0" smtClean="0"/>
              <a:t> </a:t>
            </a:r>
            <a:r>
              <a:rPr lang="nl-BE" i="1" dirty="0" err="1" smtClean="0"/>
              <a:t>storage</a:t>
            </a:r>
            <a:endParaRPr lang="nl-BE" i="1" dirty="0" smtClean="0"/>
          </a:p>
          <a:p>
            <a:pPr lvl="1"/>
            <a:r>
              <a:rPr lang="nl-BE" i="1" dirty="0" err="1" smtClean="0"/>
              <a:t>Cloud</a:t>
            </a:r>
            <a:r>
              <a:rPr lang="nl-BE" i="1" dirty="0" smtClean="0"/>
              <a:t> services</a:t>
            </a:r>
            <a:endParaRPr lang="nl-BE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15</a:t>
            </a:fld>
            <a:endParaRPr lang="nl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Functional</a:t>
            </a:r>
            <a:r>
              <a:rPr lang="fr-BE" dirty="0" smtClean="0"/>
              <a:t> Support</a:t>
            </a:r>
            <a:endParaRPr lang="en-US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 smtClean="0"/>
              <a:t>Complete Management</a:t>
            </a:r>
          </a:p>
          <a:p>
            <a:r>
              <a:rPr lang="fr-BE" dirty="0" smtClean="0"/>
              <a:t>Migration services</a:t>
            </a:r>
          </a:p>
          <a:p>
            <a:pPr lvl="1"/>
            <a:r>
              <a:rPr lang="fr-BE" dirty="0" smtClean="0"/>
              <a:t>Configuration</a:t>
            </a:r>
          </a:p>
          <a:p>
            <a:pPr lvl="1"/>
            <a:r>
              <a:rPr lang="fr-BE" dirty="0" smtClean="0"/>
              <a:t>Training</a:t>
            </a:r>
          </a:p>
          <a:p>
            <a:r>
              <a:rPr lang="fr-BE" dirty="0" err="1" smtClean="0"/>
              <a:t>Manuals</a:t>
            </a:r>
            <a:endParaRPr lang="fr-BE" dirty="0" smtClean="0"/>
          </a:p>
          <a:p>
            <a:r>
              <a:rPr lang="fr-BE" dirty="0" smtClean="0"/>
              <a:t>Incident management</a:t>
            </a:r>
          </a:p>
          <a:p>
            <a:r>
              <a:rPr lang="fr-BE" dirty="0" smtClean="0"/>
              <a:t>Helpdesk (24/7)</a:t>
            </a:r>
          </a:p>
          <a:p>
            <a:r>
              <a:rPr lang="fr-BE" dirty="0" smtClean="0"/>
              <a:t>Project management</a:t>
            </a:r>
          </a:p>
          <a:p>
            <a:pPr>
              <a:buNone/>
            </a:pPr>
            <a:r>
              <a:rPr lang="fr-BE" b="1" dirty="0" smtClean="0"/>
              <a:t>&gt;&gt; Service </a:t>
            </a:r>
            <a:r>
              <a:rPr lang="fr-BE" b="1" dirty="0" err="1" smtClean="0"/>
              <a:t>Level</a:t>
            </a:r>
            <a:r>
              <a:rPr lang="fr-BE" b="1" dirty="0" smtClean="0"/>
              <a:t> Agreement</a:t>
            </a:r>
            <a:endParaRPr lang="fr-BE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A47C-2DDC-4CEF-9828-7DFB67054213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181515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Central Infrastructure</a:t>
            </a:r>
            <a:endParaRPr lang="en-US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Redundant</a:t>
            </a:r>
            <a:endParaRPr lang="fr-BE" dirty="0" smtClean="0"/>
          </a:p>
          <a:p>
            <a:r>
              <a:rPr lang="fr-BE" dirty="0" smtClean="0"/>
              <a:t>99,8 % </a:t>
            </a:r>
            <a:r>
              <a:rPr lang="fr-BE" dirty="0" err="1" smtClean="0"/>
              <a:t>availability</a:t>
            </a:r>
            <a:endParaRPr lang="fr-BE" dirty="0" smtClean="0"/>
          </a:p>
          <a:p>
            <a:r>
              <a:rPr lang="fr-BE" dirty="0" smtClean="0"/>
              <a:t>24/7/365 monitoring</a:t>
            </a:r>
          </a:p>
          <a:p>
            <a:r>
              <a:rPr lang="fr-BE" dirty="0" smtClean="0"/>
              <a:t>Service slots</a:t>
            </a:r>
          </a:p>
          <a:p>
            <a:r>
              <a:rPr lang="fr-BE" dirty="0" smtClean="0"/>
              <a:t>Service packs</a:t>
            </a:r>
          </a:p>
          <a:p>
            <a:pPr>
              <a:buNone/>
            </a:pPr>
            <a:r>
              <a:rPr lang="fr-BE" b="1" dirty="0" smtClean="0"/>
              <a:t>&gt;&gt; Service </a:t>
            </a:r>
            <a:r>
              <a:rPr lang="fr-BE" b="1" dirty="0" err="1" smtClean="0"/>
              <a:t>Level</a:t>
            </a:r>
            <a:r>
              <a:rPr lang="fr-BE" b="1" dirty="0" smtClean="0"/>
              <a:t> Agreement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A47C-2DDC-4CEF-9828-7DFB67054213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1599310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Networking</a:t>
            </a:r>
            <a:endParaRPr lang="en-US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Working</a:t>
            </a:r>
            <a:r>
              <a:rPr lang="fr-BE" dirty="0" smtClean="0"/>
              <a:t> groups</a:t>
            </a:r>
          </a:p>
          <a:p>
            <a:pPr lvl="1"/>
            <a:r>
              <a:rPr lang="nl-BE" dirty="0" smtClean="0"/>
              <a:t>Exchange best </a:t>
            </a:r>
            <a:r>
              <a:rPr lang="nl-BE" dirty="0" err="1" smtClean="0"/>
              <a:t>practices</a:t>
            </a:r>
            <a:r>
              <a:rPr lang="nl-BE" dirty="0" smtClean="0"/>
              <a:t> and </a:t>
            </a:r>
            <a:r>
              <a:rPr lang="nl-BE" dirty="0" err="1" smtClean="0"/>
              <a:t>experiences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</a:t>
            </a:r>
            <a:r>
              <a:rPr lang="nl-BE" dirty="0" err="1" smtClean="0"/>
              <a:t>colleagues</a:t>
            </a:r>
            <a:endParaRPr lang="fr-BE" dirty="0" smtClean="0"/>
          </a:p>
          <a:p>
            <a:r>
              <a:rPr lang="fr-BE" dirty="0" err="1" smtClean="0"/>
              <a:t>Advisory</a:t>
            </a:r>
            <a:r>
              <a:rPr lang="fr-BE" dirty="0" smtClean="0"/>
              <a:t> </a:t>
            </a:r>
            <a:r>
              <a:rPr lang="fr-BE" dirty="0" err="1" smtClean="0"/>
              <a:t>Board</a:t>
            </a:r>
            <a:endParaRPr lang="fr-BE" dirty="0" smtClean="0"/>
          </a:p>
          <a:p>
            <a:r>
              <a:rPr lang="fr-BE" dirty="0" smtClean="0"/>
              <a:t>LIBISnet User Group Meeting</a:t>
            </a:r>
          </a:p>
          <a:p>
            <a:r>
              <a:rPr lang="fr-BE" dirty="0" err="1" smtClean="0"/>
              <a:t>Igelu</a:t>
            </a:r>
            <a:r>
              <a:rPr lang="fr-BE" dirty="0" smtClean="0"/>
              <a:t>, </a:t>
            </a:r>
            <a:r>
              <a:rPr lang="fr-BE" dirty="0" err="1" smtClean="0"/>
              <a:t>Vlengel</a:t>
            </a:r>
            <a:r>
              <a:rPr lang="fr-BE" dirty="0" smtClean="0"/>
              <a:t>, Rosetta </a:t>
            </a:r>
            <a:r>
              <a:rPr lang="fr-BE" dirty="0" err="1" smtClean="0"/>
              <a:t>Advisory</a:t>
            </a:r>
            <a:r>
              <a:rPr lang="fr-BE" dirty="0" smtClean="0"/>
              <a:t> </a:t>
            </a:r>
            <a:r>
              <a:rPr lang="fr-BE" dirty="0" err="1" smtClean="0"/>
              <a:t>Board</a:t>
            </a:r>
            <a:endParaRPr lang="fr-BE" dirty="0" smtClean="0"/>
          </a:p>
          <a:p>
            <a:pPr lvl="1"/>
            <a:r>
              <a:rPr lang="nl-BE" dirty="0" err="1" smtClean="0"/>
              <a:t>Influence</a:t>
            </a:r>
            <a:r>
              <a:rPr lang="nl-BE" dirty="0" smtClean="0"/>
              <a:t> </a:t>
            </a:r>
            <a:r>
              <a:rPr lang="nl-BE" dirty="0" err="1" smtClean="0"/>
              <a:t>future</a:t>
            </a:r>
            <a:r>
              <a:rPr lang="nl-BE" dirty="0" smtClean="0"/>
              <a:t> </a:t>
            </a:r>
            <a:r>
              <a:rPr lang="nl-BE" dirty="0" err="1" smtClean="0"/>
              <a:t>developments</a:t>
            </a:r>
            <a:r>
              <a:rPr lang="nl-BE" dirty="0" smtClean="0"/>
              <a:t> </a:t>
            </a:r>
            <a:r>
              <a:rPr lang="nl-BE" dirty="0" err="1" smtClean="0"/>
              <a:t>through</a:t>
            </a:r>
            <a:r>
              <a:rPr lang="nl-BE" dirty="0" smtClean="0"/>
              <a:t> partnerships</a:t>
            </a:r>
            <a:endParaRPr lang="fr-BE" dirty="0" smtClean="0"/>
          </a:p>
          <a:p>
            <a:r>
              <a:rPr lang="fr-BE" dirty="0" err="1" smtClean="0"/>
              <a:t>Regional</a:t>
            </a:r>
            <a:r>
              <a:rPr lang="fr-BE" dirty="0" smtClean="0"/>
              <a:t>, national and international </a:t>
            </a:r>
            <a:r>
              <a:rPr lang="fr-BE" dirty="0" err="1" smtClean="0"/>
              <a:t>projects</a:t>
            </a:r>
            <a:r>
              <a:rPr lang="fr-BE" dirty="0" smtClean="0"/>
              <a:t>, …</a:t>
            </a:r>
          </a:p>
          <a:p>
            <a:r>
              <a:rPr lang="fr-BE" dirty="0" err="1" smtClean="0"/>
              <a:t>Account</a:t>
            </a:r>
            <a:r>
              <a:rPr lang="fr-BE" dirty="0" smtClean="0"/>
              <a:t> management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A47C-2DDC-4CEF-9828-7DFB67054213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120808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The team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smtClean="0"/>
              <a:t>16 </a:t>
            </a:r>
            <a:r>
              <a:rPr lang="nl-BE" dirty="0" err="1" smtClean="0"/>
              <a:t>persons</a:t>
            </a:r>
            <a:r>
              <a:rPr lang="nl-BE" dirty="0" smtClean="0"/>
              <a:t> </a:t>
            </a:r>
            <a:r>
              <a:rPr lang="nl-BE" dirty="0" err="1" smtClean="0"/>
              <a:t>with</a:t>
            </a:r>
            <a:r>
              <a:rPr lang="nl-BE" dirty="0" smtClean="0"/>
              <a:t> a </a:t>
            </a:r>
            <a:r>
              <a:rPr lang="nl-BE" dirty="0" err="1" smtClean="0"/>
              <a:t>large</a:t>
            </a:r>
            <a:r>
              <a:rPr lang="nl-BE" dirty="0" smtClean="0"/>
              <a:t> expertise in </a:t>
            </a:r>
            <a:r>
              <a:rPr lang="nl-BE" dirty="0" err="1" smtClean="0"/>
              <a:t>library</a:t>
            </a:r>
            <a:r>
              <a:rPr lang="nl-BE" dirty="0" smtClean="0"/>
              <a:t> and </a:t>
            </a:r>
            <a:r>
              <a:rPr lang="nl-BE" dirty="0" err="1" smtClean="0"/>
              <a:t>archive</a:t>
            </a:r>
            <a:r>
              <a:rPr lang="nl-BE" dirty="0" smtClean="0"/>
              <a:t> (…) </a:t>
            </a:r>
            <a:r>
              <a:rPr lang="nl-BE" dirty="0" err="1" smtClean="0"/>
              <a:t>automation</a:t>
            </a:r>
            <a:r>
              <a:rPr lang="nl-BE" dirty="0" smtClean="0"/>
              <a:t> ( &gt; 250 </a:t>
            </a:r>
            <a:r>
              <a:rPr lang="nl-BE" dirty="0" err="1" smtClean="0"/>
              <a:t>years</a:t>
            </a:r>
            <a:r>
              <a:rPr lang="nl-BE" dirty="0" smtClean="0"/>
              <a:t>)</a:t>
            </a:r>
          </a:p>
          <a:p>
            <a:pPr lvl="1"/>
            <a:r>
              <a:rPr lang="nl-BE" dirty="0" smtClean="0"/>
              <a:t>Business </a:t>
            </a:r>
            <a:r>
              <a:rPr lang="nl-BE" dirty="0" err="1" smtClean="0"/>
              <a:t>consultants</a:t>
            </a:r>
            <a:endParaRPr lang="nl-BE" dirty="0" smtClean="0"/>
          </a:p>
          <a:p>
            <a:pPr lvl="1"/>
            <a:r>
              <a:rPr lang="nl-BE" dirty="0" err="1" smtClean="0"/>
              <a:t>Analist-developers</a:t>
            </a:r>
            <a:endParaRPr lang="nl-BE" dirty="0" smtClean="0"/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architect</a:t>
            </a:r>
          </a:p>
          <a:p>
            <a:pPr lvl="1"/>
            <a:r>
              <a:rPr lang="nl-BE" dirty="0" smtClean="0"/>
              <a:t>Project managers</a:t>
            </a:r>
          </a:p>
          <a:p>
            <a:pPr lvl="1"/>
            <a:r>
              <a:rPr lang="nl-BE" dirty="0" smtClean="0"/>
              <a:t>Account managers</a:t>
            </a:r>
          </a:p>
          <a:p>
            <a:r>
              <a:rPr lang="nl-BE" dirty="0" smtClean="0"/>
              <a:t>Experts in </a:t>
            </a:r>
            <a:r>
              <a:rPr lang="nl-BE" dirty="0" err="1" smtClean="0"/>
              <a:t>specific</a:t>
            </a:r>
            <a:r>
              <a:rPr lang="nl-BE" dirty="0" smtClean="0"/>
              <a:t> </a:t>
            </a:r>
            <a:r>
              <a:rPr lang="nl-BE" dirty="0" err="1" smtClean="0"/>
              <a:t>domains</a:t>
            </a:r>
            <a:r>
              <a:rPr lang="nl-BE" dirty="0" smtClean="0"/>
              <a:t> and modules</a:t>
            </a:r>
          </a:p>
          <a:p>
            <a:pPr lvl="1">
              <a:buNone/>
            </a:pPr>
            <a:r>
              <a:rPr lang="nl-BE" dirty="0" smtClean="0"/>
              <a:t>+ experts </a:t>
            </a:r>
            <a:r>
              <a:rPr lang="nl-BE" dirty="0" err="1" smtClean="0"/>
              <a:t>from</a:t>
            </a:r>
            <a:r>
              <a:rPr lang="nl-BE" dirty="0" smtClean="0"/>
              <a:t> the </a:t>
            </a:r>
            <a:r>
              <a:rPr lang="nl-BE" dirty="0" err="1" smtClean="0"/>
              <a:t>libraries</a:t>
            </a:r>
            <a:r>
              <a:rPr lang="nl-BE" dirty="0" smtClean="0"/>
              <a:t> and ICT</a:t>
            </a:r>
          </a:p>
          <a:p>
            <a:r>
              <a:rPr lang="nl-BE" dirty="0" err="1" smtClean="0"/>
              <a:t>Like</a:t>
            </a:r>
            <a:r>
              <a:rPr lang="nl-BE" dirty="0" smtClean="0"/>
              <a:t> to </a:t>
            </a:r>
            <a:r>
              <a:rPr lang="nl-BE" dirty="0" err="1" smtClean="0"/>
              <a:t>hire</a:t>
            </a:r>
            <a:r>
              <a:rPr lang="nl-BE" dirty="0" smtClean="0"/>
              <a:t> </a:t>
            </a:r>
            <a:r>
              <a:rPr lang="nl-BE" dirty="0" err="1" smtClean="0"/>
              <a:t>some</a:t>
            </a:r>
            <a:r>
              <a:rPr lang="nl-BE" dirty="0" smtClean="0"/>
              <a:t> more…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A47C-2DDC-4CEF-9828-7DFB67054213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146952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 err="1" smtClean="0"/>
              <a:t>Comprehensive</a:t>
            </a:r>
            <a:r>
              <a:rPr lang="nl-BE" dirty="0" smtClean="0"/>
              <a:t> </a:t>
            </a:r>
            <a:r>
              <a:rPr lang="nl-BE" dirty="0" err="1" smtClean="0"/>
              <a:t>University</a:t>
            </a:r>
            <a:endParaRPr lang="nl-BE" dirty="0" smtClean="0"/>
          </a:p>
          <a:p>
            <a:pPr lvl="1"/>
            <a:r>
              <a:rPr lang="nl-BE" dirty="0" err="1" smtClean="0"/>
              <a:t>Including</a:t>
            </a:r>
            <a:r>
              <a:rPr lang="nl-BE" dirty="0" smtClean="0"/>
              <a:t> the </a:t>
            </a:r>
            <a:r>
              <a:rPr lang="nl-BE" dirty="0" err="1" smtClean="0"/>
              <a:t>Bachelor’s</a:t>
            </a:r>
            <a:r>
              <a:rPr lang="nl-BE" dirty="0" smtClean="0"/>
              <a:t> campus in Kortrijk</a:t>
            </a:r>
          </a:p>
          <a:p>
            <a:pPr lvl="1"/>
            <a:r>
              <a:rPr lang="nl-BE" dirty="0" smtClean="0"/>
              <a:t>3 </a:t>
            </a:r>
            <a:r>
              <a:rPr lang="nl-BE" dirty="0" err="1" smtClean="0"/>
              <a:t>groups</a:t>
            </a:r>
            <a:r>
              <a:rPr lang="nl-BE" dirty="0" smtClean="0"/>
              <a:t>,14 </a:t>
            </a:r>
            <a:r>
              <a:rPr lang="nl-BE" dirty="0" err="1" smtClean="0"/>
              <a:t>Faculties</a:t>
            </a:r>
            <a:r>
              <a:rPr lang="nl-BE" dirty="0" smtClean="0"/>
              <a:t>:</a:t>
            </a:r>
          </a:p>
          <a:p>
            <a:pPr lvl="2"/>
            <a:r>
              <a:rPr lang="nl-BE" dirty="0" err="1" smtClean="0"/>
              <a:t>Science</a:t>
            </a:r>
            <a:r>
              <a:rPr lang="nl-BE" dirty="0" smtClean="0"/>
              <a:t>, Engineering and </a:t>
            </a:r>
            <a:r>
              <a:rPr lang="nl-BE" dirty="0" err="1" smtClean="0"/>
              <a:t>Technology</a:t>
            </a:r>
            <a:endParaRPr lang="nl-BE" dirty="0" smtClean="0"/>
          </a:p>
          <a:p>
            <a:pPr lvl="2"/>
            <a:r>
              <a:rPr lang="nl-BE" dirty="0" err="1" smtClean="0"/>
              <a:t>Humanities</a:t>
            </a:r>
            <a:r>
              <a:rPr lang="nl-BE" dirty="0" smtClean="0"/>
              <a:t> and </a:t>
            </a:r>
            <a:r>
              <a:rPr lang="nl-BE" dirty="0" err="1" smtClean="0"/>
              <a:t>Social</a:t>
            </a:r>
            <a:r>
              <a:rPr lang="nl-BE" dirty="0" smtClean="0"/>
              <a:t> </a:t>
            </a:r>
            <a:r>
              <a:rPr lang="nl-BE" dirty="0" err="1" smtClean="0"/>
              <a:t>sciences</a:t>
            </a:r>
            <a:endParaRPr lang="nl-BE" dirty="0" smtClean="0"/>
          </a:p>
          <a:p>
            <a:pPr lvl="2"/>
            <a:r>
              <a:rPr lang="nl-BE" dirty="0" err="1" smtClean="0"/>
              <a:t>Biomedical</a:t>
            </a:r>
            <a:r>
              <a:rPr lang="nl-BE" dirty="0" smtClean="0"/>
              <a:t> </a:t>
            </a:r>
            <a:r>
              <a:rPr lang="nl-BE" dirty="0" err="1" smtClean="0"/>
              <a:t>sciences</a:t>
            </a:r>
            <a:endParaRPr lang="nl-BE" dirty="0" smtClean="0"/>
          </a:p>
          <a:p>
            <a:r>
              <a:rPr lang="nl-BE" dirty="0" smtClean="0"/>
              <a:t>38.640 </a:t>
            </a:r>
            <a:r>
              <a:rPr lang="nl-BE" dirty="0" err="1" smtClean="0"/>
              <a:t>Students</a:t>
            </a:r>
            <a:r>
              <a:rPr lang="nl-BE" dirty="0" smtClean="0"/>
              <a:t> (15% international; 2011)</a:t>
            </a:r>
          </a:p>
          <a:p>
            <a:r>
              <a:rPr lang="nl-BE" dirty="0" smtClean="0"/>
              <a:t>5199 Peer </a:t>
            </a:r>
            <a:r>
              <a:rPr lang="nl-BE" dirty="0" err="1" smtClean="0"/>
              <a:t>reviewed</a:t>
            </a:r>
            <a:r>
              <a:rPr lang="nl-BE" dirty="0" smtClean="0"/>
              <a:t> </a:t>
            </a:r>
            <a:r>
              <a:rPr lang="nl-BE" dirty="0" err="1" smtClean="0"/>
              <a:t>publications</a:t>
            </a:r>
            <a:r>
              <a:rPr lang="nl-BE" dirty="0" smtClean="0"/>
              <a:t> (2010)</a:t>
            </a:r>
          </a:p>
          <a:p>
            <a:r>
              <a:rPr lang="nl-BE" dirty="0" smtClean="0"/>
              <a:t>98 Spin-offs (2011)</a:t>
            </a:r>
          </a:p>
          <a:p>
            <a:r>
              <a:rPr lang="nl-NL" dirty="0" smtClean="0"/>
              <a:t>68 [QS World UR 2011]</a:t>
            </a:r>
          </a:p>
          <a:p>
            <a:r>
              <a:rPr lang="nl-NL" dirty="0" smtClean="0"/>
              <a:t>67 [THES 2012] )</a:t>
            </a:r>
            <a:endParaRPr lang="nl-BE" dirty="0"/>
          </a:p>
        </p:txBody>
      </p:sp>
      <p:pic>
        <p:nvPicPr>
          <p:cNvPr id="10" name="Picture 2" descr="http://www.horecasupport.be/admin_assets/content/content_files/public/sa_downloads/packshots/stella-arto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36" y="2204864"/>
            <a:ext cx="2376730" cy="33317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Financial</a:t>
            </a:r>
            <a:endParaRPr lang="nl-BE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Licenses &amp; software</a:t>
            </a:r>
          </a:p>
          <a:p>
            <a:pPr lvl="1"/>
            <a:r>
              <a:rPr lang="en-US" dirty="0" smtClean="0"/>
              <a:t>Negotiate yourself </a:t>
            </a:r>
            <a:r>
              <a:rPr lang="en-US" dirty="0" err="1" smtClean="0"/>
              <a:t>vs</a:t>
            </a:r>
            <a:r>
              <a:rPr lang="en-US" dirty="0" smtClean="0"/>
              <a:t> have it done by experts</a:t>
            </a:r>
          </a:p>
          <a:p>
            <a:pPr lvl="1"/>
            <a:r>
              <a:rPr lang="en-US" dirty="0" smtClean="0"/>
              <a:t>Own contract </a:t>
            </a:r>
            <a:r>
              <a:rPr lang="en-US" dirty="0" err="1" smtClean="0"/>
              <a:t>vs</a:t>
            </a:r>
            <a:r>
              <a:rPr lang="en-US" dirty="0" smtClean="0"/>
              <a:t> central contract</a:t>
            </a:r>
          </a:p>
          <a:p>
            <a:pPr lvl="1"/>
            <a:r>
              <a:rPr lang="en-US" dirty="0" smtClean="0"/>
              <a:t>Configure, upgrade, update yourself </a:t>
            </a:r>
            <a:r>
              <a:rPr lang="en-US" dirty="0" err="1" smtClean="0"/>
              <a:t>vs</a:t>
            </a:r>
            <a:r>
              <a:rPr lang="en-US" dirty="0" smtClean="0"/>
              <a:t> have it done by a </a:t>
            </a:r>
            <a:r>
              <a:rPr lang="en-US" dirty="0" err="1" smtClean="0"/>
              <a:t>knowledgable</a:t>
            </a:r>
            <a:r>
              <a:rPr lang="en-US" dirty="0" smtClean="0"/>
              <a:t> centralized team</a:t>
            </a:r>
          </a:p>
          <a:p>
            <a:r>
              <a:rPr lang="en-US" dirty="0" smtClean="0"/>
              <a:t>Hardware</a:t>
            </a:r>
          </a:p>
          <a:p>
            <a:pPr lvl="1"/>
            <a:r>
              <a:rPr lang="en-US" dirty="0" smtClean="0"/>
              <a:t>Buy and maintain infrastructure yourself </a:t>
            </a:r>
            <a:r>
              <a:rPr lang="en-US" dirty="0" err="1" smtClean="0"/>
              <a:t>vs</a:t>
            </a:r>
            <a:r>
              <a:rPr lang="en-US" dirty="0" smtClean="0"/>
              <a:t> contribute to central infrastructure</a:t>
            </a:r>
          </a:p>
          <a:p>
            <a:r>
              <a:rPr lang="en-US" dirty="0" smtClean="0"/>
              <a:t>Cataloguing</a:t>
            </a:r>
          </a:p>
          <a:p>
            <a:pPr lvl="1"/>
            <a:r>
              <a:rPr lang="en-US" dirty="0" smtClean="0"/>
              <a:t>Catalogue all records yourself </a:t>
            </a:r>
            <a:r>
              <a:rPr lang="en-US" dirty="0" err="1" smtClean="0"/>
              <a:t>vs</a:t>
            </a:r>
            <a:r>
              <a:rPr lang="en-US" dirty="0" smtClean="0"/>
              <a:t> just add your information</a:t>
            </a:r>
          </a:p>
          <a:p>
            <a:r>
              <a:rPr lang="en-US" dirty="0" smtClean="0"/>
              <a:t>Staff</a:t>
            </a:r>
          </a:p>
          <a:p>
            <a:pPr lvl="1"/>
            <a:r>
              <a:rPr lang="en-US" dirty="0" smtClean="0"/>
              <a:t>Have IT-staff and system managers </a:t>
            </a:r>
            <a:r>
              <a:rPr lang="en-US" dirty="0" err="1" smtClean="0"/>
              <a:t>vs</a:t>
            </a:r>
            <a:r>
              <a:rPr lang="en-US" dirty="0" smtClean="0"/>
              <a:t> contribute to a central staff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9C467-EC94-4D75-9024-03E495BFC75A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67418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Pricing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One-time</a:t>
            </a:r>
            <a:r>
              <a:rPr lang="nl-BE" dirty="0" smtClean="0"/>
              <a:t> fee</a:t>
            </a:r>
          </a:p>
          <a:p>
            <a:pPr lvl="1"/>
            <a:r>
              <a:rPr lang="nl-BE" dirty="0" err="1" smtClean="0"/>
              <a:t>Including</a:t>
            </a:r>
            <a:r>
              <a:rPr lang="nl-BE" dirty="0" smtClean="0"/>
              <a:t> </a:t>
            </a:r>
            <a:r>
              <a:rPr lang="nl-BE" dirty="0" err="1" smtClean="0"/>
              <a:t>configuration</a:t>
            </a:r>
            <a:r>
              <a:rPr lang="nl-BE" dirty="0" smtClean="0"/>
              <a:t>, training, </a:t>
            </a:r>
            <a:r>
              <a:rPr lang="nl-BE" dirty="0" err="1" smtClean="0"/>
              <a:t>migration</a:t>
            </a:r>
            <a:r>
              <a:rPr lang="nl-BE" dirty="0" smtClean="0"/>
              <a:t>…</a:t>
            </a:r>
          </a:p>
          <a:p>
            <a:r>
              <a:rPr lang="nl-BE" dirty="0" err="1" smtClean="0"/>
              <a:t>Annual</a:t>
            </a:r>
            <a:r>
              <a:rPr lang="nl-BE" dirty="0" smtClean="0"/>
              <a:t> </a:t>
            </a:r>
            <a:r>
              <a:rPr lang="nl-BE" dirty="0" err="1" smtClean="0"/>
              <a:t>cost</a:t>
            </a:r>
            <a:endParaRPr lang="nl-BE" dirty="0" smtClean="0"/>
          </a:p>
          <a:p>
            <a:pPr lvl="1"/>
            <a:r>
              <a:rPr lang="nl-BE" dirty="0" err="1" smtClean="0"/>
              <a:t>Fixed</a:t>
            </a:r>
            <a:r>
              <a:rPr lang="nl-BE" dirty="0" smtClean="0"/>
              <a:t> </a:t>
            </a:r>
            <a:r>
              <a:rPr lang="nl-BE" dirty="0" err="1" smtClean="0"/>
              <a:t>cost</a:t>
            </a:r>
            <a:r>
              <a:rPr lang="nl-BE" dirty="0" smtClean="0"/>
              <a:t> </a:t>
            </a:r>
            <a:r>
              <a:rPr lang="nl-BE" dirty="0" err="1" smtClean="0"/>
              <a:t>based</a:t>
            </a:r>
            <a:r>
              <a:rPr lang="nl-BE" dirty="0" smtClean="0"/>
              <a:t> </a:t>
            </a:r>
            <a:r>
              <a:rPr lang="nl-BE" dirty="0" err="1" smtClean="0"/>
              <a:t>on</a:t>
            </a:r>
            <a:r>
              <a:rPr lang="nl-BE" dirty="0" smtClean="0"/>
              <a:t> the </a:t>
            </a:r>
            <a:r>
              <a:rPr lang="nl-BE" dirty="0" err="1" smtClean="0"/>
              <a:t>size</a:t>
            </a:r>
            <a:r>
              <a:rPr lang="nl-BE" dirty="0" smtClean="0"/>
              <a:t> of the project / </a:t>
            </a:r>
            <a:r>
              <a:rPr lang="nl-BE" dirty="0" err="1" smtClean="0"/>
              <a:t>organisation</a:t>
            </a:r>
            <a:endParaRPr lang="nl-BE" dirty="0" smtClean="0"/>
          </a:p>
          <a:p>
            <a:pPr lvl="2"/>
            <a:r>
              <a:rPr lang="nl-BE" dirty="0" err="1" smtClean="0"/>
              <a:t>Including</a:t>
            </a:r>
            <a:r>
              <a:rPr lang="nl-BE" dirty="0" smtClean="0"/>
              <a:t> </a:t>
            </a:r>
            <a:r>
              <a:rPr lang="nl-BE" dirty="0" err="1" smtClean="0"/>
              <a:t>licenses</a:t>
            </a:r>
            <a:r>
              <a:rPr lang="nl-BE" dirty="0" smtClean="0"/>
              <a:t>, </a:t>
            </a:r>
            <a:r>
              <a:rPr lang="nl-BE" dirty="0" err="1" smtClean="0"/>
              <a:t>maintenance</a:t>
            </a:r>
            <a:r>
              <a:rPr lang="nl-BE" dirty="0" smtClean="0"/>
              <a:t>, support, management…</a:t>
            </a:r>
          </a:p>
          <a:p>
            <a:pPr lvl="1"/>
            <a:r>
              <a:rPr lang="nl-BE" dirty="0" err="1" smtClean="0"/>
              <a:t>Variable</a:t>
            </a:r>
            <a:r>
              <a:rPr lang="nl-BE" dirty="0" smtClean="0"/>
              <a:t> </a:t>
            </a:r>
            <a:r>
              <a:rPr lang="nl-BE" dirty="0" err="1" smtClean="0"/>
              <a:t>cost</a:t>
            </a:r>
            <a:r>
              <a:rPr lang="nl-BE" dirty="0" smtClean="0"/>
              <a:t> </a:t>
            </a:r>
            <a:r>
              <a:rPr lang="nl-BE" dirty="0" err="1" smtClean="0"/>
              <a:t>based</a:t>
            </a:r>
            <a:r>
              <a:rPr lang="nl-BE" dirty="0" smtClean="0"/>
              <a:t> </a:t>
            </a:r>
            <a:r>
              <a:rPr lang="nl-BE" dirty="0" err="1" smtClean="0"/>
              <a:t>on</a:t>
            </a:r>
            <a:r>
              <a:rPr lang="nl-BE" dirty="0" smtClean="0"/>
              <a:t> Tb</a:t>
            </a:r>
          </a:p>
          <a:p>
            <a:pPr lvl="2"/>
            <a:r>
              <a:rPr lang="nl-BE" dirty="0" err="1" smtClean="0"/>
              <a:t>Packages</a:t>
            </a:r>
            <a:r>
              <a:rPr lang="nl-BE" dirty="0" smtClean="0"/>
              <a:t> of 100 GB</a:t>
            </a:r>
          </a:p>
          <a:p>
            <a:pPr lvl="2"/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21</a:t>
            </a:fld>
            <a:endParaRPr lang="nl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Conclusion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 err="1" smtClean="0"/>
              <a:t>Awareness</a:t>
            </a:r>
            <a:r>
              <a:rPr lang="nl-BE" dirty="0" smtClean="0"/>
              <a:t>…</a:t>
            </a:r>
          </a:p>
          <a:p>
            <a:r>
              <a:rPr lang="nl-BE" dirty="0" err="1" smtClean="0"/>
              <a:t>Win-win</a:t>
            </a:r>
            <a:r>
              <a:rPr lang="nl-BE" dirty="0" smtClean="0"/>
              <a:t> </a:t>
            </a:r>
            <a:r>
              <a:rPr lang="nl-BE" dirty="0" err="1" smtClean="0"/>
              <a:t>situation</a:t>
            </a:r>
            <a:endParaRPr lang="nl-BE" dirty="0" smtClean="0"/>
          </a:p>
          <a:p>
            <a:pPr lvl="1"/>
            <a:r>
              <a:rPr lang="nl-BE" dirty="0" smtClean="0"/>
              <a:t>For the partner </a:t>
            </a:r>
            <a:r>
              <a:rPr lang="nl-BE" dirty="0" err="1" smtClean="0"/>
              <a:t>organisation</a:t>
            </a:r>
            <a:endParaRPr lang="nl-BE" dirty="0" smtClean="0"/>
          </a:p>
          <a:p>
            <a:pPr lvl="1"/>
            <a:r>
              <a:rPr lang="nl-BE" dirty="0" smtClean="0"/>
              <a:t>For LIBIS @ KU Leuven</a:t>
            </a:r>
          </a:p>
          <a:p>
            <a:pPr lvl="1"/>
            <a:r>
              <a:rPr lang="nl-BE" dirty="0" smtClean="0"/>
              <a:t>For the </a:t>
            </a:r>
            <a:r>
              <a:rPr lang="nl-BE" dirty="0" err="1" smtClean="0"/>
              <a:t>community</a:t>
            </a:r>
            <a:endParaRPr lang="nl-BE" dirty="0" smtClean="0"/>
          </a:p>
          <a:p>
            <a:pPr lvl="1"/>
            <a:r>
              <a:rPr lang="nl-BE" dirty="0" smtClean="0"/>
              <a:t>For Ex Libris</a:t>
            </a:r>
          </a:p>
          <a:p>
            <a:pPr lvl="1"/>
            <a:endParaRPr lang="nl-B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A47C-2DDC-4CEF-9828-7DFB67054213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38981584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2482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el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8" name="Tijdelijke aanduiding voor inhoud 7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-1" y="2132856"/>
            <a:ext cx="9144001" cy="3825089"/>
            <a:chOff x="0" y="2852936"/>
            <a:chExt cx="9144001" cy="382508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852936"/>
              <a:ext cx="9144001" cy="3825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5-Point Star 4"/>
            <p:cNvSpPr/>
            <p:nvPr/>
          </p:nvSpPr>
          <p:spPr>
            <a:xfrm>
              <a:off x="899592" y="393305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3131840" y="479715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6156176" y="429309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444208" y="3645024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6588224" y="429309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004048" y="407707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4283968" y="4365104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5220072" y="501317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6732240" y="5085184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7524328" y="5301208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7740352" y="5301208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8028384" y="515719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364088" y="4869160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3275856" y="4869160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1763688" y="407707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1475656" y="4725144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1" name="5-Point Star 20"/>
            <p:cNvSpPr/>
            <p:nvPr/>
          </p:nvSpPr>
          <p:spPr>
            <a:xfrm>
              <a:off x="2051720" y="501317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1475656" y="537321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5-Point Star 22"/>
            <p:cNvSpPr/>
            <p:nvPr/>
          </p:nvSpPr>
          <p:spPr>
            <a:xfrm>
              <a:off x="1907704" y="573325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5-Point Star 23"/>
            <p:cNvSpPr/>
            <p:nvPr/>
          </p:nvSpPr>
          <p:spPr>
            <a:xfrm>
              <a:off x="3131840" y="4941168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3995936" y="5301208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5-Point Star 25"/>
            <p:cNvSpPr/>
            <p:nvPr/>
          </p:nvSpPr>
          <p:spPr>
            <a:xfrm>
              <a:off x="5868144" y="551723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5796136" y="5661248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4788024" y="551723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4932040" y="5589240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0" name="5-Point Star 29"/>
            <p:cNvSpPr/>
            <p:nvPr/>
          </p:nvSpPr>
          <p:spPr>
            <a:xfrm>
              <a:off x="5004048" y="5517232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5076056" y="573325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4716016" y="5661248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3" name="5-Point Star 32"/>
            <p:cNvSpPr/>
            <p:nvPr/>
          </p:nvSpPr>
          <p:spPr>
            <a:xfrm>
              <a:off x="4860032" y="573325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5004048" y="573325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4788024" y="5589240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1835696" y="5805264"/>
              <a:ext cx="288032" cy="28803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8" name="Oval Callout 37"/>
            <p:cNvSpPr/>
            <p:nvPr/>
          </p:nvSpPr>
          <p:spPr>
            <a:xfrm>
              <a:off x="1835696" y="4005064"/>
              <a:ext cx="288032" cy="216024"/>
            </a:xfrm>
            <a:prstGeom prst="wedgeEllipseCallou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9" name="Oval Callout 38"/>
            <p:cNvSpPr/>
            <p:nvPr/>
          </p:nvSpPr>
          <p:spPr>
            <a:xfrm>
              <a:off x="3275856" y="4797152"/>
              <a:ext cx="288032" cy="216024"/>
            </a:xfrm>
            <a:prstGeom prst="wedgeEllipseCallou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0" name="Oval Callout 39"/>
            <p:cNvSpPr/>
            <p:nvPr/>
          </p:nvSpPr>
          <p:spPr>
            <a:xfrm>
              <a:off x="5076056" y="4005064"/>
              <a:ext cx="288032" cy="216024"/>
            </a:xfrm>
            <a:prstGeom prst="wedgeEllipseCallou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1" name="Oval Callout 40"/>
            <p:cNvSpPr/>
            <p:nvPr/>
          </p:nvSpPr>
          <p:spPr>
            <a:xfrm>
              <a:off x="7668344" y="5229200"/>
              <a:ext cx="288032" cy="216024"/>
            </a:xfrm>
            <a:prstGeom prst="wedgeEllipseCallou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2" name="Oval Callout 41"/>
            <p:cNvSpPr/>
            <p:nvPr/>
          </p:nvSpPr>
          <p:spPr>
            <a:xfrm>
              <a:off x="5076056" y="5445224"/>
              <a:ext cx="288032" cy="216024"/>
            </a:xfrm>
            <a:prstGeom prst="wedgeEllipseCallou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3" name="Oval Callout 42"/>
            <p:cNvSpPr/>
            <p:nvPr/>
          </p:nvSpPr>
          <p:spPr>
            <a:xfrm>
              <a:off x="5940152" y="5445224"/>
              <a:ext cx="288032" cy="216024"/>
            </a:xfrm>
            <a:prstGeom prst="wedgeEllipseCallout">
              <a:avLst/>
            </a:prstGeom>
            <a:solidFill>
              <a:srgbClr val="00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4" name="Oval 43"/>
            <p:cNvSpPr/>
            <p:nvPr/>
          </p:nvSpPr>
          <p:spPr>
            <a:xfrm>
              <a:off x="4788024" y="616530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5" name="Oval 44"/>
            <p:cNvSpPr/>
            <p:nvPr/>
          </p:nvSpPr>
          <p:spPr>
            <a:xfrm>
              <a:off x="4788024" y="5949280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6" name="Oval 45"/>
            <p:cNvSpPr/>
            <p:nvPr/>
          </p:nvSpPr>
          <p:spPr>
            <a:xfrm>
              <a:off x="4860032" y="6021288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7" name="Oval 46"/>
            <p:cNvSpPr/>
            <p:nvPr/>
          </p:nvSpPr>
          <p:spPr>
            <a:xfrm>
              <a:off x="4572000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8" name="Oval 47"/>
            <p:cNvSpPr/>
            <p:nvPr/>
          </p:nvSpPr>
          <p:spPr>
            <a:xfrm>
              <a:off x="5364088" y="5661248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9" name="Oval 48"/>
            <p:cNvSpPr/>
            <p:nvPr/>
          </p:nvSpPr>
          <p:spPr>
            <a:xfrm>
              <a:off x="4860032" y="508518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0" name="Oval 49"/>
            <p:cNvSpPr/>
            <p:nvPr/>
          </p:nvSpPr>
          <p:spPr>
            <a:xfrm>
              <a:off x="5796136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1" name="Oval 50"/>
            <p:cNvSpPr/>
            <p:nvPr/>
          </p:nvSpPr>
          <p:spPr>
            <a:xfrm>
              <a:off x="6012160" y="5373216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2" name="Oval 51"/>
            <p:cNvSpPr/>
            <p:nvPr/>
          </p:nvSpPr>
          <p:spPr>
            <a:xfrm>
              <a:off x="6372200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3" name="Oval 52"/>
            <p:cNvSpPr/>
            <p:nvPr/>
          </p:nvSpPr>
          <p:spPr>
            <a:xfrm>
              <a:off x="6804248" y="5589240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4" name="Oval 53"/>
            <p:cNvSpPr/>
            <p:nvPr/>
          </p:nvSpPr>
          <p:spPr>
            <a:xfrm>
              <a:off x="6732240" y="5229200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5" name="Oval 54"/>
            <p:cNvSpPr/>
            <p:nvPr/>
          </p:nvSpPr>
          <p:spPr>
            <a:xfrm>
              <a:off x="4932040" y="616530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6" name="Oval 55"/>
            <p:cNvSpPr/>
            <p:nvPr/>
          </p:nvSpPr>
          <p:spPr>
            <a:xfrm>
              <a:off x="4644008" y="616530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7" name="Oval 56"/>
            <p:cNvSpPr/>
            <p:nvPr/>
          </p:nvSpPr>
          <p:spPr>
            <a:xfrm>
              <a:off x="4644008" y="6021288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8" name="Oval 57"/>
            <p:cNvSpPr/>
            <p:nvPr/>
          </p:nvSpPr>
          <p:spPr>
            <a:xfrm>
              <a:off x="4572000" y="587727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9" name="Oval 58"/>
            <p:cNvSpPr/>
            <p:nvPr/>
          </p:nvSpPr>
          <p:spPr>
            <a:xfrm>
              <a:off x="5292080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0" name="Oval 59"/>
            <p:cNvSpPr/>
            <p:nvPr/>
          </p:nvSpPr>
          <p:spPr>
            <a:xfrm>
              <a:off x="5220072" y="544522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1" name="Oval 60"/>
            <p:cNvSpPr/>
            <p:nvPr/>
          </p:nvSpPr>
          <p:spPr>
            <a:xfrm>
              <a:off x="5004048" y="544522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2" name="Oval 61"/>
            <p:cNvSpPr/>
            <p:nvPr/>
          </p:nvSpPr>
          <p:spPr>
            <a:xfrm>
              <a:off x="5868144" y="5661248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3" name="Oval 62"/>
            <p:cNvSpPr/>
            <p:nvPr/>
          </p:nvSpPr>
          <p:spPr>
            <a:xfrm>
              <a:off x="6012160" y="587727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4" name="Oval 63"/>
            <p:cNvSpPr/>
            <p:nvPr/>
          </p:nvSpPr>
          <p:spPr>
            <a:xfrm>
              <a:off x="6876256" y="5949280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5" name="Oval 64"/>
            <p:cNvSpPr/>
            <p:nvPr/>
          </p:nvSpPr>
          <p:spPr>
            <a:xfrm>
              <a:off x="6948264" y="5805264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6" name="Oval 65"/>
            <p:cNvSpPr/>
            <p:nvPr/>
          </p:nvSpPr>
          <p:spPr>
            <a:xfrm>
              <a:off x="5004048" y="5949280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7" name="Oval 66"/>
            <p:cNvSpPr/>
            <p:nvPr/>
          </p:nvSpPr>
          <p:spPr>
            <a:xfrm>
              <a:off x="4644008" y="6309320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8" name="Oval 67"/>
            <p:cNvSpPr/>
            <p:nvPr/>
          </p:nvSpPr>
          <p:spPr>
            <a:xfrm>
              <a:off x="4716016" y="587727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9" name="Oval 68"/>
            <p:cNvSpPr/>
            <p:nvPr/>
          </p:nvSpPr>
          <p:spPr>
            <a:xfrm>
              <a:off x="6660232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0" name="5-Point Star 69"/>
            <p:cNvSpPr/>
            <p:nvPr/>
          </p:nvSpPr>
          <p:spPr>
            <a:xfrm>
              <a:off x="7956376" y="6093296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1" name="5-Point Star 70"/>
            <p:cNvSpPr/>
            <p:nvPr/>
          </p:nvSpPr>
          <p:spPr>
            <a:xfrm>
              <a:off x="7956376" y="6309320"/>
              <a:ext cx="288032" cy="288032"/>
            </a:xfrm>
            <a:prstGeom prst="star5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236842" y="6115050"/>
              <a:ext cx="899593" cy="523220"/>
            </a:xfrm>
            <a:prstGeom prst="rect">
              <a:avLst/>
            </a:prstGeom>
            <a:solidFill>
              <a:srgbClr val="FFFFFF">
                <a:alpha val="45882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nl-BE" sz="1400" dirty="0" smtClean="0"/>
                <a:t>Frankfurt</a:t>
              </a:r>
            </a:p>
            <a:p>
              <a:r>
                <a:rPr lang="nl-BE" sz="1400" dirty="0" smtClean="0"/>
                <a:t>Rome</a:t>
              </a:r>
              <a:endParaRPr lang="nl-BE" sz="1400" dirty="0"/>
            </a:p>
          </p:txBody>
        </p:sp>
        <p:sp>
          <p:nvSpPr>
            <p:cNvPr id="73" name="Oval 72"/>
            <p:cNvSpPr/>
            <p:nvPr/>
          </p:nvSpPr>
          <p:spPr>
            <a:xfrm>
              <a:off x="5508104" y="6021288"/>
              <a:ext cx="144016" cy="144016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5652120" y="5589240"/>
              <a:ext cx="288032" cy="288032"/>
            </a:xfrm>
            <a:prstGeom prst="star5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2800" smtClean="0">
                <a:solidFill>
                  <a:srgbClr val="FF0000"/>
                </a:solidFill>
              </a:rPr>
              <a:t>L</a:t>
            </a:r>
            <a:r>
              <a:rPr lang="fr-BE" sz="2800" smtClean="0"/>
              <a:t>euven </a:t>
            </a:r>
            <a:r>
              <a:rPr lang="fr-BE" sz="2800" smtClean="0">
                <a:solidFill>
                  <a:srgbClr val="FF0000"/>
                </a:solidFill>
              </a:rPr>
              <a:t>I</a:t>
            </a:r>
            <a:r>
              <a:rPr lang="fr-BE" sz="2800" smtClean="0"/>
              <a:t>ntegrated (</a:t>
            </a:r>
            <a:r>
              <a:rPr lang="fr-BE" sz="2800" smtClean="0">
                <a:solidFill>
                  <a:srgbClr val="FF0000"/>
                </a:solidFill>
              </a:rPr>
              <a:t>B</a:t>
            </a:r>
            <a:r>
              <a:rPr lang="fr-BE" sz="2800" smtClean="0"/>
              <a:t>)Library and </a:t>
            </a:r>
            <a:r>
              <a:rPr lang="fr-BE" sz="2800" smtClean="0">
                <a:solidFill>
                  <a:srgbClr val="FF0000"/>
                </a:solidFill>
              </a:rPr>
              <a:t>I</a:t>
            </a:r>
            <a:r>
              <a:rPr lang="fr-BE" sz="2800" smtClean="0"/>
              <a:t>nformation </a:t>
            </a:r>
            <a:r>
              <a:rPr lang="fr-BE" sz="2800" smtClean="0">
                <a:solidFill>
                  <a:srgbClr val="FF0000"/>
                </a:solidFill>
              </a:rPr>
              <a:t>S</a:t>
            </a:r>
            <a:r>
              <a:rPr lang="fr-BE" sz="2800" smtClean="0"/>
              <a:t>ystem</a:t>
            </a:r>
            <a:endParaRPr lang="en-US" sz="2800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 of </a:t>
            </a:r>
            <a:r>
              <a:rPr lang="fr-BE" dirty="0" err="1" smtClean="0"/>
              <a:t>K.U.Leuven</a:t>
            </a:r>
            <a:r>
              <a:rPr lang="fr-BE" dirty="0" smtClean="0"/>
              <a:t> </a:t>
            </a:r>
            <a:r>
              <a:rPr lang="fr-BE" dirty="0" err="1" smtClean="0"/>
              <a:t>responsible</a:t>
            </a:r>
            <a:r>
              <a:rPr lang="fr-BE" dirty="0" smtClean="0"/>
              <a:t> for central </a:t>
            </a:r>
            <a:r>
              <a:rPr lang="fr-BE" dirty="0" err="1" smtClean="0"/>
              <a:t>library</a:t>
            </a:r>
            <a:r>
              <a:rPr lang="fr-BE" dirty="0" smtClean="0"/>
              <a:t> automation</a:t>
            </a:r>
          </a:p>
          <a:p>
            <a:pPr lvl="1"/>
            <a:r>
              <a:rPr lang="fr-BE" dirty="0" err="1" smtClean="0"/>
              <a:t>Governed</a:t>
            </a:r>
            <a:r>
              <a:rPr lang="fr-BE" dirty="0" smtClean="0"/>
              <a:t> by a management </a:t>
            </a:r>
            <a:r>
              <a:rPr lang="fr-BE" dirty="0" err="1" smtClean="0"/>
              <a:t>board</a:t>
            </a:r>
            <a:endParaRPr lang="fr-BE" dirty="0" smtClean="0"/>
          </a:p>
          <a:p>
            <a:r>
              <a:rPr lang="fr-BE" dirty="0" err="1" smtClean="0"/>
              <a:t>Since</a:t>
            </a:r>
            <a:r>
              <a:rPr lang="fr-BE" dirty="0" smtClean="0"/>
              <a:t> </a:t>
            </a:r>
            <a:r>
              <a:rPr lang="fr-BE" dirty="0" err="1" smtClean="0"/>
              <a:t>early</a:t>
            </a:r>
            <a:r>
              <a:rPr lang="fr-BE" dirty="0" smtClean="0"/>
              <a:t> 70’s</a:t>
            </a:r>
          </a:p>
          <a:p>
            <a:r>
              <a:rPr lang="fr-BE" dirty="0" smtClean="0"/>
              <a:t>Service </a:t>
            </a:r>
            <a:r>
              <a:rPr lang="fr-BE" dirty="0" err="1" smtClean="0"/>
              <a:t>offer</a:t>
            </a:r>
            <a:r>
              <a:rPr lang="fr-BE" dirty="0" smtClean="0"/>
              <a:t> for </a:t>
            </a:r>
            <a:r>
              <a:rPr lang="fr-BE" dirty="0" err="1" smtClean="0"/>
              <a:t>external</a:t>
            </a:r>
            <a:r>
              <a:rPr lang="fr-BE" dirty="0" smtClean="0"/>
              <a:t>                                                 organisations (&gt; 70)</a:t>
            </a:r>
          </a:p>
          <a:p>
            <a:r>
              <a:rPr lang="fr-BE" dirty="0" smtClean="0"/>
              <a:t>16 </a:t>
            </a:r>
            <a:r>
              <a:rPr lang="fr-BE" dirty="0" err="1" smtClean="0"/>
              <a:t>qualified</a:t>
            </a:r>
            <a:r>
              <a:rPr lang="fr-BE" dirty="0" smtClean="0"/>
              <a:t> </a:t>
            </a:r>
            <a:r>
              <a:rPr lang="fr-BE" dirty="0" err="1" smtClean="0"/>
              <a:t>persons</a:t>
            </a:r>
            <a:endParaRPr lang="fr-BE" dirty="0" smtClean="0"/>
          </a:p>
          <a:p>
            <a:pPr lvl="1">
              <a:buNone/>
            </a:pPr>
            <a:r>
              <a:rPr lang="fr-BE" dirty="0" smtClean="0"/>
              <a:t>+ experts of </a:t>
            </a:r>
            <a:r>
              <a:rPr lang="fr-BE" dirty="0" err="1" smtClean="0"/>
              <a:t>library</a:t>
            </a:r>
            <a:r>
              <a:rPr lang="fr-BE" dirty="0" smtClean="0"/>
              <a:t>, archives, ICT</a:t>
            </a:r>
          </a:p>
          <a:p>
            <a:r>
              <a:rPr lang="fr-BE" dirty="0" err="1" smtClean="0"/>
              <a:t>Partnership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Ex </a:t>
            </a:r>
            <a:r>
              <a:rPr lang="fr-BE" dirty="0" err="1" smtClean="0"/>
              <a:t>Libris</a:t>
            </a:r>
            <a:endParaRPr lang="fr-BE" dirty="0" smtClean="0"/>
          </a:p>
          <a:p>
            <a:endParaRPr lang="fr-BE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792" t="31667" r="20833" b="10833"/>
          <a:stretch>
            <a:fillRect/>
          </a:stretch>
        </p:blipFill>
        <p:spPr bwMode="auto">
          <a:xfrm>
            <a:off x="5076056" y="3429000"/>
            <a:ext cx="2054895" cy="124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provinci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8" t="2422" r="3549" b="2877"/>
          <a:stretch>
            <a:fillRect/>
          </a:stretch>
        </p:blipFill>
        <p:spPr bwMode="auto">
          <a:xfrm>
            <a:off x="7236296" y="3861048"/>
            <a:ext cx="708381" cy="7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logo OpenVLAC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4005064"/>
            <a:ext cx="746276" cy="44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12" descr="LOGO_LIBIS_NET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3429000"/>
            <a:ext cx="1598047" cy="34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6056" y="4653136"/>
            <a:ext cx="4067944" cy="170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9" name="Picture 143" descr="kader_netwe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574" y="1085425"/>
            <a:ext cx="7013722" cy="5232459"/>
          </a:xfrm>
          <a:prstGeom prst="rect">
            <a:avLst/>
          </a:prstGeom>
          <a:ln>
            <a:solidFill>
              <a:srgbClr val="00A5D9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2417" y="3651894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9815" y="1085425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0805" y="3829322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449" y="2181458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11" r="33778" b="48394"/>
          <a:stretch>
            <a:fillRect/>
          </a:stretch>
        </p:blipFill>
        <p:spPr bwMode="auto">
          <a:xfrm>
            <a:off x="898420" y="4035658"/>
            <a:ext cx="916571" cy="61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7901" y="2354096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0780" y="4512994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20854" y="3066597"/>
            <a:ext cx="610906" cy="52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5404552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209" y="4718427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449" y="5325356"/>
            <a:ext cx="1069192" cy="9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96651" y="4873015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6258" y="923932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2909" y="2427655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8977" y="4012325"/>
            <a:ext cx="1298334" cy="111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84663" y="3350596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90593" y="2303833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449" y="1284145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8224" y="4456539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1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60054" y="2040087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0105" y="5120604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3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0569" y="5078448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4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4967" y="3165491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3075" y="2837616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6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685" y="2004187"/>
            <a:ext cx="802000" cy="68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7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2825" y="5343836"/>
            <a:ext cx="1060860" cy="90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8"/>
          <p:cNvPicPr>
            <a:picLocks noChangeAspect="1" noChangeArrowheads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00493" y="3636344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9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3925" y="1680066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0"/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62368" y="4102035"/>
            <a:ext cx="840049" cy="72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1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3459" y="2673276"/>
            <a:ext cx="706383" cy="60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" descr="logo OpenVLACC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90105" y="1805467"/>
            <a:ext cx="802000" cy="475419"/>
          </a:xfrm>
          <a:prstGeom prst="rect">
            <a:avLst/>
          </a:prstGeom>
          <a:noFill/>
        </p:spPr>
      </p:pic>
      <p:pic>
        <p:nvPicPr>
          <p:cNvPr id="1030" name="Picture 6" descr="http://www.hetvirtueleland.be/themes/CAG/images/cag.gif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8" t="4648" r="6291" b="65291"/>
          <a:stretch/>
        </p:blipFill>
        <p:spPr bwMode="auto">
          <a:xfrm>
            <a:off x="6128248" y="1130010"/>
            <a:ext cx="919952" cy="30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tholieke Hogeschool Leuven">
            <a:hlinkClick r:id="rId35"/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34" t="23374" r="5316" b="42967"/>
          <a:stretch/>
        </p:blipFill>
        <p:spPr bwMode="auto">
          <a:xfrm>
            <a:off x="1485151" y="5989112"/>
            <a:ext cx="1090005" cy="199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45" y="3348234"/>
            <a:ext cx="555266" cy="576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32101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7380312" y="116632"/>
            <a:ext cx="1656184" cy="6624736"/>
          </a:xfrm>
          <a:prstGeom prst="rect">
            <a:avLst/>
          </a:prstGeom>
          <a:noFill/>
          <a:ln w="76200">
            <a:solidFill>
              <a:srgbClr val="6666FF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r>
              <a:rPr lang="nl-BE" sz="16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Academic</a:t>
            </a:r>
            <a:endParaRPr lang="nl-BE" sz="1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31840" y="116632"/>
            <a:ext cx="1800200" cy="6624736"/>
          </a:xfrm>
          <a:prstGeom prst="rect">
            <a:avLst/>
          </a:prstGeom>
          <a:noFill/>
          <a:ln w="76200">
            <a:solidFill>
              <a:srgbClr val="C9309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r>
              <a:rPr lang="nl-BE" sz="1600" dirty="0" err="1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Archive</a:t>
            </a:r>
            <a:endParaRPr lang="nl-BE" sz="1600" dirty="0" smtClean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4242E-601E-43FA-A79D-6069FD63C969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50" name="Rectangle 49"/>
          <p:cNvSpPr/>
          <p:nvPr/>
        </p:nvSpPr>
        <p:spPr>
          <a:xfrm>
            <a:off x="179512" y="188640"/>
            <a:ext cx="2736304" cy="93610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endParaRPr lang="nl-B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50" descr="LIBIS_n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2088232" cy="46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6" descr="provinci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67" t="1585" r="17442" b="33295"/>
          <a:stretch>
            <a:fillRect/>
          </a:stretch>
        </p:blipFill>
        <p:spPr bwMode="auto">
          <a:xfrm>
            <a:off x="1907704" y="764704"/>
            <a:ext cx="277967" cy="28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7" descr="logo OpenVLAC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764704"/>
            <a:ext cx="504056" cy="298800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107504" y="116632"/>
            <a:ext cx="2880321" cy="6624736"/>
          </a:xfrm>
          <a:prstGeom prst="rect">
            <a:avLst/>
          </a:prstGeom>
          <a:noFill/>
          <a:ln w="76200">
            <a:solidFill>
              <a:srgbClr val="C1D82F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r>
              <a:rPr lang="nl-BE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Library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9512" y="3789040"/>
            <a:ext cx="864096" cy="1224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Print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15616" y="3789040"/>
            <a:ext cx="864096" cy="1224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Electronic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51720" y="3789040"/>
            <a:ext cx="864096" cy="1224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Digital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07504" y="3717032"/>
            <a:ext cx="2880320" cy="1584176"/>
          </a:xfrm>
          <a:prstGeom prst="rect">
            <a:avLst/>
          </a:prstGeom>
          <a:noFill/>
          <a:ln w="25400" cap="rnd" cmpd="sng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nl-BE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Management </a:t>
            </a:r>
            <a:r>
              <a:rPr lang="nl-BE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layer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7504" y="5373216"/>
            <a:ext cx="2880320" cy="1080120"/>
          </a:xfrm>
          <a:prstGeom prst="rect">
            <a:avLst/>
          </a:prstGeom>
          <a:noFill/>
          <a:ln w="25400" cap="rnd" cmpd="sng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nl-BE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Repository</a:t>
            </a:r>
            <a:r>
              <a:rPr lang="nl-BE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nl-BE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layer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07504" y="1196752"/>
            <a:ext cx="2880320" cy="2448272"/>
          </a:xfrm>
          <a:prstGeom prst="rect">
            <a:avLst/>
          </a:prstGeom>
          <a:noFill/>
          <a:ln w="25400" cap="rnd" cmpd="sng"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 anchorCtr="0"/>
          <a:lstStyle/>
          <a:p>
            <a:r>
              <a:rPr lang="nl-BE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Public </a:t>
            </a:r>
            <a:r>
              <a:rPr lang="nl-BE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layer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79512" y="2780928"/>
            <a:ext cx="2736304" cy="5760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nl-BE" sz="1100" dirty="0" err="1" smtClean="0">
                <a:latin typeface="Arial" pitchFamily="34" charset="0"/>
                <a:cs typeface="Arial" pitchFamily="34" charset="0"/>
              </a:rPr>
              <a:t>Linking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47664" y="2852936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solidFill>
                  <a:srgbClr val="B30536"/>
                </a:solidFill>
                <a:cs typeface="Arial" pitchFamily="34" charset="0"/>
              </a:rPr>
              <a:t>SFX</a:t>
            </a:r>
            <a:endParaRPr lang="en-US" sz="1600" b="1" dirty="0">
              <a:solidFill>
                <a:srgbClr val="B30536"/>
              </a:solidFill>
              <a:cs typeface="Arial" pitchFamily="34" charset="0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6" cstate="print"/>
          <a:srcRect l="6209" t="16658" r="6861" b="16712"/>
          <a:stretch>
            <a:fillRect/>
          </a:stretch>
        </p:blipFill>
        <p:spPr bwMode="auto">
          <a:xfrm>
            <a:off x="251520" y="2852936"/>
            <a:ext cx="1008112" cy="2880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64"/>
          <p:cNvSpPr txBox="1"/>
          <p:nvPr/>
        </p:nvSpPr>
        <p:spPr>
          <a:xfrm>
            <a:off x="2195736" y="2852936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err="1" smtClean="0">
                <a:solidFill>
                  <a:srgbClr val="006561"/>
                </a:solidFill>
                <a:cs typeface="Arial" pitchFamily="34" charset="0"/>
              </a:rPr>
              <a:t>bX</a:t>
            </a:r>
            <a:endParaRPr lang="en-US" sz="1600" b="1" dirty="0">
              <a:solidFill>
                <a:srgbClr val="006561"/>
              </a:solidFill>
              <a:cs typeface="Arial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51520" y="3861048"/>
            <a:ext cx="2592288" cy="432048"/>
          </a:xfrm>
          <a:prstGeom prst="rect">
            <a:avLst/>
          </a:prstGeom>
          <a:solidFill>
            <a:schemeClr val="bg1"/>
          </a:solidFill>
          <a:ln w="3810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solidFill>
                  <a:srgbClr val="17375E"/>
                </a:solidFill>
              </a:rPr>
              <a:t>Alma</a:t>
            </a:r>
            <a:endParaRPr lang="en-US" b="1" dirty="0">
              <a:solidFill>
                <a:srgbClr val="17375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03848" y="3789040"/>
            <a:ext cx="1656184" cy="1224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933056"/>
            <a:ext cx="720080" cy="708078"/>
          </a:xfrm>
          <a:prstGeom prst="rect">
            <a:avLst/>
          </a:prstGeom>
          <a:noFill/>
          <a:ln w="47625" algn="ctr">
            <a:noFill/>
            <a:miter lim="800000"/>
            <a:headEnd/>
            <a:tailEnd/>
          </a:ln>
        </p:spPr>
      </p:pic>
      <p:sp>
        <p:nvSpPr>
          <p:cNvPr id="66" name="Rectangle 65"/>
          <p:cNvSpPr/>
          <p:nvPr/>
        </p:nvSpPr>
        <p:spPr>
          <a:xfrm>
            <a:off x="3203848" y="188640"/>
            <a:ext cx="1656184" cy="93610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endParaRPr lang="nl-B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332656"/>
            <a:ext cx="1584176" cy="54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5076057" y="116632"/>
            <a:ext cx="2160240" cy="6624736"/>
          </a:xfrm>
          <a:prstGeom prst="rect">
            <a:avLst/>
          </a:prstGeom>
          <a:noFill/>
          <a:ln w="76200">
            <a:solidFill>
              <a:srgbClr val="F6893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r>
              <a:rPr lang="nl-BE" sz="1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Museum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148064" y="3789040"/>
            <a:ext cx="2016224" cy="1224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 descr="CAlog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4221088"/>
            <a:ext cx="1921174" cy="30302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43"/>
          <p:cNvSpPr/>
          <p:nvPr/>
        </p:nvSpPr>
        <p:spPr>
          <a:xfrm>
            <a:off x="5148064" y="188640"/>
            <a:ext cx="2016224" cy="93610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endParaRPr lang="nl-B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44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0072" y="404664"/>
            <a:ext cx="196000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179512" y="5445224"/>
            <a:ext cx="8784976" cy="7200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79512" y="1268760"/>
            <a:ext cx="6984776" cy="504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Publishing</a:t>
            </a:r>
          </a:p>
        </p:txBody>
      </p:sp>
      <p:pic>
        <p:nvPicPr>
          <p:cNvPr id="70" name="Picture 69" descr="logo-horizontal-288px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131840" y="1340768"/>
            <a:ext cx="1152128" cy="36004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7452320" y="188640"/>
            <a:ext cx="1512168" cy="93610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b" anchorCtr="0">
            <a:noAutofit/>
          </a:bodyPr>
          <a:lstStyle/>
          <a:p>
            <a:pPr algn="ctr"/>
            <a:endParaRPr lang="nl-B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49560" y="404664"/>
            <a:ext cx="1080120" cy="3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Rectangle 85"/>
          <p:cNvSpPr/>
          <p:nvPr/>
        </p:nvSpPr>
        <p:spPr>
          <a:xfrm>
            <a:off x="7452320" y="3789040"/>
            <a:ext cx="1512168" cy="12241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80" name="Picture 2" descr="http://femto.cs.uiuc.edu/~sbond/dspace/images/dspace-log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2360" y="4221088"/>
            <a:ext cx="797997" cy="301131"/>
          </a:xfrm>
          <a:prstGeom prst="rect">
            <a:avLst/>
          </a:prstGeom>
          <a:noFill/>
        </p:spPr>
      </p:pic>
      <p:cxnSp>
        <p:nvCxnSpPr>
          <p:cNvPr id="89" name="Straight Connector 88"/>
          <p:cNvCxnSpPr/>
          <p:nvPr/>
        </p:nvCxnSpPr>
        <p:spPr>
          <a:xfrm>
            <a:off x="107504" y="3645024"/>
            <a:ext cx="8928992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107504" y="5301208"/>
            <a:ext cx="8928992" cy="0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179512" y="1844824"/>
            <a:ext cx="8784976" cy="8640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nl-BE" sz="1100" dirty="0" err="1" smtClean="0">
                <a:latin typeface="Arial" pitchFamily="34" charset="0"/>
                <a:cs typeface="Arial" pitchFamily="34" charset="0"/>
              </a:rPr>
              <a:t>Discovery</a:t>
            </a:r>
            <a:r>
              <a:rPr lang="nl-BE" sz="11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nl-BE" sz="1100" dirty="0" err="1" smtClean="0">
                <a:latin typeface="Arial" pitchFamily="34" charset="0"/>
                <a:cs typeface="Arial" pitchFamily="34" charset="0"/>
              </a:rPr>
              <a:t>Delivery</a:t>
            </a:r>
            <a:endParaRPr lang="en-US" sz="11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51520" y="1916832"/>
            <a:ext cx="8640960" cy="504056"/>
          </a:xfrm>
          <a:prstGeom prst="rect">
            <a:avLst/>
          </a:prstGeom>
          <a:solidFill>
            <a:schemeClr val="bg1"/>
          </a:solidFill>
          <a:ln w="38100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BE" b="1" dirty="0" smtClean="0">
                <a:solidFill>
                  <a:srgbClr val="E46C0A"/>
                </a:solidFill>
              </a:rPr>
              <a:t>Primo</a:t>
            </a:r>
            <a:endParaRPr lang="en-US" b="1" dirty="0">
              <a:solidFill>
                <a:srgbClr val="E46C0A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123728" y="2276872"/>
            <a:ext cx="656456" cy="368424"/>
          </a:xfrm>
          <a:prstGeom prst="rect">
            <a:avLst/>
          </a:prstGeom>
          <a:solidFill>
            <a:srgbClr val="E46C0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nl-BE" sz="1100" b="1" dirty="0" smtClean="0">
                <a:solidFill>
                  <a:schemeClr val="bg1"/>
                </a:solidFill>
              </a:rPr>
              <a:t>Primo Central</a:t>
            </a:r>
          </a:p>
        </p:txBody>
      </p:sp>
      <p:pic>
        <p:nvPicPr>
          <p:cNvPr id="139" name="Picture 138" descr="LIMO zonder baseline CMYK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1988840"/>
            <a:ext cx="1008112" cy="367585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251520" y="5517232"/>
            <a:ext cx="8640960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err="1" smtClean="0">
                <a:solidFill>
                  <a:srgbClr val="C00000"/>
                </a:solidFill>
              </a:rPr>
              <a:t>Rosetta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1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2564904"/>
            <a:ext cx="366142" cy="360040"/>
          </a:xfrm>
          <a:prstGeom prst="rect">
            <a:avLst/>
          </a:prstGeom>
          <a:noFill/>
          <a:ln w="47625" algn="ctr">
            <a:noFill/>
            <a:miter lim="800000"/>
            <a:headEnd/>
            <a:tailEnd/>
          </a:ln>
        </p:spPr>
      </p:pic>
      <p:sp>
        <p:nvSpPr>
          <p:cNvPr id="56" name="TextBox 42"/>
          <p:cNvSpPr txBox="1"/>
          <p:nvPr/>
        </p:nvSpPr>
        <p:spPr>
          <a:xfrm>
            <a:off x="272720" y="4372600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solidFill>
                  <a:srgbClr val="FFB812"/>
                </a:solidFill>
                <a:cs typeface="Arial" pitchFamily="34" charset="0"/>
              </a:rPr>
              <a:t>Aleph</a:t>
            </a:r>
            <a:endParaRPr lang="en-US" sz="1600" b="1" dirty="0">
              <a:solidFill>
                <a:srgbClr val="FFB812"/>
              </a:solidFill>
              <a:cs typeface="Arial" pitchFamily="34" charset="0"/>
            </a:endParaRPr>
          </a:p>
        </p:txBody>
      </p:sp>
      <p:sp>
        <p:nvSpPr>
          <p:cNvPr id="69" name="TextBox 17"/>
          <p:cNvSpPr txBox="1"/>
          <p:nvPr/>
        </p:nvSpPr>
        <p:spPr>
          <a:xfrm>
            <a:off x="1054137" y="4308358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solidFill>
                  <a:srgbClr val="B30536"/>
                </a:solidFill>
                <a:cs typeface="Arial" pitchFamily="34" charset="0"/>
              </a:rPr>
              <a:t>SFX</a:t>
            </a:r>
            <a:endParaRPr lang="en-US" sz="1600" b="1" dirty="0">
              <a:solidFill>
                <a:srgbClr val="B30536"/>
              </a:solidFill>
              <a:cs typeface="Arial" pitchFamily="34" charset="0"/>
            </a:endParaRPr>
          </a:p>
        </p:txBody>
      </p:sp>
      <p:sp>
        <p:nvSpPr>
          <p:cNvPr id="71" name="TextBox 18"/>
          <p:cNvSpPr txBox="1"/>
          <p:nvPr/>
        </p:nvSpPr>
        <p:spPr>
          <a:xfrm>
            <a:off x="1114741" y="4503655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err="1" smtClean="0">
                <a:solidFill>
                  <a:srgbClr val="0069AA"/>
                </a:solidFill>
                <a:cs typeface="Arial" pitchFamily="34" charset="0"/>
              </a:rPr>
              <a:t>MetaLib</a:t>
            </a:r>
            <a:endParaRPr lang="en-US" sz="1600" b="1" dirty="0">
              <a:solidFill>
                <a:srgbClr val="0069AA"/>
              </a:solidFill>
              <a:cs typeface="Arial" pitchFamily="34" charset="0"/>
            </a:endParaRPr>
          </a:p>
        </p:txBody>
      </p:sp>
      <p:sp>
        <p:nvSpPr>
          <p:cNvPr id="72" name="TextBox 19"/>
          <p:cNvSpPr txBox="1"/>
          <p:nvPr/>
        </p:nvSpPr>
        <p:spPr>
          <a:xfrm>
            <a:off x="1381345" y="4302580"/>
            <a:ext cx="74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err="1" smtClean="0">
                <a:solidFill>
                  <a:srgbClr val="49AA43"/>
                </a:solidFill>
                <a:cs typeface="Arial" pitchFamily="34" charset="0"/>
              </a:rPr>
              <a:t>Verde</a:t>
            </a:r>
            <a:endParaRPr lang="en-US" sz="1600" b="1" dirty="0">
              <a:solidFill>
                <a:srgbClr val="49AA43"/>
              </a:solidFill>
              <a:cs typeface="Arial" pitchFamily="34" charset="0"/>
            </a:endParaRPr>
          </a:p>
        </p:txBody>
      </p:sp>
      <p:sp>
        <p:nvSpPr>
          <p:cNvPr id="73" name="TextBox 27"/>
          <p:cNvSpPr txBox="1"/>
          <p:nvPr/>
        </p:nvSpPr>
        <p:spPr>
          <a:xfrm>
            <a:off x="2051720" y="4405264"/>
            <a:ext cx="990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err="1" smtClean="0">
                <a:solidFill>
                  <a:srgbClr val="00AEDB"/>
                </a:solidFill>
                <a:cs typeface="Arial" pitchFamily="34" charset="0"/>
              </a:rPr>
              <a:t>DigiTool</a:t>
            </a:r>
            <a:endParaRPr lang="en-US" sz="1600" b="1" dirty="0">
              <a:solidFill>
                <a:srgbClr val="00AEDB"/>
              </a:solidFill>
              <a:cs typeface="Arial" pitchFamily="34" charset="0"/>
            </a:endParaRPr>
          </a:p>
        </p:txBody>
      </p:sp>
      <p:sp>
        <p:nvSpPr>
          <p:cNvPr id="75" name="Rectangle 136"/>
          <p:cNvSpPr/>
          <p:nvPr/>
        </p:nvSpPr>
        <p:spPr>
          <a:xfrm>
            <a:off x="251520" y="3855046"/>
            <a:ext cx="8640960" cy="888771"/>
          </a:xfrm>
          <a:prstGeom prst="rect">
            <a:avLst/>
          </a:prstGeom>
          <a:solidFill>
            <a:schemeClr val="bg1"/>
          </a:solidFill>
          <a:ln w="38100">
            <a:solidFill>
              <a:srgbClr val="1737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 smtClean="0">
                <a:solidFill>
                  <a:srgbClr val="17375E"/>
                </a:solidFill>
              </a:rPr>
              <a:t>Alma</a:t>
            </a:r>
            <a:endParaRPr lang="en-US" b="1" dirty="0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2308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54" grpId="0" animBg="1"/>
      <p:bldP spid="50" grpId="0" animBg="1"/>
      <p:bldP spid="60" grpId="0" animBg="1"/>
      <p:bldP spid="38" grpId="0" animBg="1"/>
      <p:bldP spid="39" grpId="0" animBg="1"/>
      <p:bldP spid="41" grpId="0" animBg="1"/>
      <p:bldP spid="47" grpId="0"/>
      <p:bldP spid="53" grpId="0"/>
      <p:bldP spid="55" grpId="0"/>
      <p:bldP spid="62" grpId="0" animBg="1"/>
      <p:bldP spid="63" grpId="0"/>
      <p:bldP spid="65" grpId="0"/>
      <p:bldP spid="137" grpId="0" animBg="1"/>
      <p:bldP spid="57" grpId="0" animBg="1"/>
      <p:bldP spid="66" grpId="0" animBg="1"/>
      <p:bldP spid="40" grpId="0" animBg="1"/>
      <p:bldP spid="42" grpId="0" animBg="1"/>
      <p:bldP spid="44" grpId="0" animBg="1"/>
      <p:bldP spid="49" grpId="0" animBg="1"/>
      <p:bldP spid="68" grpId="0" animBg="1"/>
      <p:bldP spid="84" grpId="0" animBg="1"/>
      <p:bldP spid="86" grpId="0" animBg="1"/>
      <p:bldP spid="94" grpId="0" animBg="1"/>
      <p:bldP spid="95" grpId="0" animBg="1"/>
      <p:bldP spid="76" grpId="0" animBg="1"/>
      <p:bldP spid="74" grpId="0" animBg="1"/>
      <p:bldP spid="56" grpId="0"/>
      <p:bldP spid="69" grpId="0"/>
      <p:bldP spid="71" grpId="0"/>
      <p:bldP spid="72" grpId="0"/>
      <p:bldP spid="73" grpId="0"/>
      <p:bldP spid="75" grpId="0" animBg="1"/>
      <p:bldP spid="7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Rosetta</a:t>
            </a:r>
            <a:endParaRPr lang="en-US" dirty="0"/>
          </a:p>
        </p:txBody>
      </p:sp>
      <p:sp>
        <p:nvSpPr>
          <p:cNvPr id="3112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BE" dirty="0" smtClean="0"/>
              <a:t>State of the art system</a:t>
            </a:r>
          </a:p>
          <a:p>
            <a:r>
              <a:rPr lang="fr-BE" dirty="0" smtClean="0"/>
              <a:t>Long-</a:t>
            </a:r>
            <a:r>
              <a:rPr lang="fr-BE" dirty="0" err="1" smtClean="0"/>
              <a:t>term</a:t>
            </a:r>
            <a:r>
              <a:rPr lang="fr-BE" dirty="0" smtClean="0"/>
              <a:t> </a:t>
            </a:r>
            <a:r>
              <a:rPr lang="fr-BE" dirty="0" err="1" smtClean="0"/>
              <a:t>preservation</a:t>
            </a:r>
            <a:endParaRPr lang="fr-BE" dirty="0" smtClean="0"/>
          </a:p>
          <a:p>
            <a:r>
              <a:rPr lang="fr-BE" dirty="0" err="1" smtClean="0"/>
              <a:t>Supported</a:t>
            </a:r>
            <a:r>
              <a:rPr lang="fr-BE" dirty="0" smtClean="0"/>
              <a:t> by a large </a:t>
            </a:r>
            <a:r>
              <a:rPr lang="fr-BE" dirty="0" err="1" smtClean="0"/>
              <a:t>company</a:t>
            </a:r>
            <a:endParaRPr lang="fr-BE" dirty="0" smtClean="0"/>
          </a:p>
          <a:p>
            <a:r>
              <a:rPr lang="fr-BE" dirty="0" smtClean="0"/>
              <a:t>Active </a:t>
            </a:r>
            <a:r>
              <a:rPr lang="fr-BE" dirty="0" err="1" smtClean="0"/>
              <a:t>community</a:t>
            </a:r>
            <a:endParaRPr lang="fr-BE" dirty="0" smtClean="0"/>
          </a:p>
          <a:p>
            <a:endParaRPr lang="fr-BE" i="1" dirty="0" smtClean="0"/>
          </a:p>
          <a:p>
            <a:r>
              <a:rPr lang="fr-BE" i="1" dirty="0" err="1" smtClean="0"/>
              <a:t>Customised</a:t>
            </a:r>
            <a:r>
              <a:rPr lang="fr-BE" i="1" dirty="0" smtClean="0"/>
              <a:t> interfaces</a:t>
            </a:r>
          </a:p>
          <a:p>
            <a:r>
              <a:rPr lang="fr-BE" i="1" dirty="0" err="1" smtClean="0"/>
              <a:t>Customised</a:t>
            </a:r>
            <a:r>
              <a:rPr lang="fr-BE" i="1" dirty="0" smtClean="0"/>
              <a:t> </a:t>
            </a:r>
            <a:r>
              <a:rPr lang="fr-BE" i="1" dirty="0" err="1" smtClean="0"/>
              <a:t>workflows</a:t>
            </a:r>
            <a:endParaRPr lang="fr-BE" i="1" dirty="0" smtClean="0"/>
          </a:p>
          <a:p>
            <a:r>
              <a:rPr lang="fr-BE" i="1" dirty="0" err="1" smtClean="0"/>
              <a:t>Also</a:t>
            </a:r>
            <a:r>
              <a:rPr lang="fr-BE" i="1" dirty="0" smtClean="0"/>
              <a:t> DAM </a:t>
            </a:r>
            <a:r>
              <a:rPr lang="fr-BE" i="1" dirty="0" err="1" smtClean="0"/>
              <a:t>features</a:t>
            </a:r>
            <a:endParaRPr lang="fr-BE" i="1" dirty="0" smtClean="0"/>
          </a:p>
          <a:p>
            <a:endParaRPr lang="fr-BE" dirty="0" smtClean="0"/>
          </a:p>
          <a:p>
            <a:r>
              <a:rPr lang="fr-BE" i="1" dirty="0" smtClean="0"/>
              <a:t>Flexible </a:t>
            </a:r>
            <a:r>
              <a:rPr lang="fr-BE" i="1" dirty="0" err="1" smtClean="0"/>
              <a:t>API’s</a:t>
            </a:r>
            <a:r>
              <a:rPr lang="fr-BE" i="1" dirty="0" smtClean="0"/>
              <a:t>…</a:t>
            </a:r>
          </a:p>
          <a:p>
            <a:r>
              <a:rPr lang="fr-BE" i="1" dirty="0" smtClean="0"/>
              <a:t>Consortium </a:t>
            </a:r>
            <a:r>
              <a:rPr lang="fr-BE" i="1" dirty="0" err="1" smtClean="0"/>
              <a:t>features</a:t>
            </a:r>
            <a:endParaRPr lang="fr-BE" i="1" dirty="0" smtClean="0"/>
          </a:p>
          <a:p>
            <a:endParaRPr lang="fr-BE" dirty="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AA47C-2DDC-4CEF-9828-7DFB67054213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750512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ap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068960"/>
            <a:ext cx="1445196" cy="779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Workflows</a:t>
            </a:r>
            <a:r>
              <a:rPr lang="nl-BE" dirty="0" smtClean="0"/>
              <a:t>…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7C476-5511-4452-BF58-54C59B631CC4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8" name="Picture 7" descr="sharepoint_log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299"/>
          <a:stretch>
            <a:fillRect/>
          </a:stretch>
        </p:blipFill>
        <p:spPr>
          <a:xfrm>
            <a:off x="683568" y="2780928"/>
            <a:ext cx="1403383" cy="61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blackboard_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1988840"/>
            <a:ext cx="1078189" cy="10414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11760" y="3356992"/>
            <a:ext cx="1656184" cy="1152128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>
                <a:solidFill>
                  <a:srgbClr val="FF0000"/>
                </a:solidFill>
              </a:rPr>
              <a:t>LIAS </a:t>
            </a:r>
            <a:r>
              <a:rPr lang="nl-BE" sz="2000" b="1" dirty="0" err="1" smtClean="0">
                <a:solidFill>
                  <a:srgbClr val="FF0000"/>
                </a:solidFill>
              </a:rPr>
              <a:t>ingester</a:t>
            </a:r>
            <a:endParaRPr lang="nl-BE" sz="2000" b="1" dirty="0">
              <a:solidFill>
                <a:srgbClr val="FF0000"/>
              </a:solidFill>
            </a:endParaRPr>
          </a:p>
        </p:txBody>
      </p:sp>
      <p:sp>
        <p:nvSpPr>
          <p:cNvPr id="12" name="Flowchart: Multidocument 11"/>
          <p:cNvSpPr/>
          <p:nvPr/>
        </p:nvSpPr>
        <p:spPr>
          <a:xfrm>
            <a:off x="827584" y="4365104"/>
            <a:ext cx="832069" cy="585221"/>
          </a:xfrm>
          <a:prstGeom prst="flowChartMulti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4" name="Straight Arrow Connector 13"/>
          <p:cNvCxnSpPr>
            <a:stCxn id="9" idx="3"/>
            <a:endCxn id="23" idx="0"/>
          </p:cNvCxnSpPr>
          <p:nvPr/>
        </p:nvCxnSpPr>
        <p:spPr>
          <a:xfrm>
            <a:off x="4642077" y="2509583"/>
            <a:ext cx="1012561" cy="559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23" idx="1"/>
          </p:cNvCxnSpPr>
          <p:nvPr/>
        </p:nvCxnSpPr>
        <p:spPr>
          <a:xfrm flipV="1">
            <a:off x="4067944" y="3458934"/>
            <a:ext cx="864096" cy="474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10" idx="1"/>
          </p:cNvCxnSpPr>
          <p:nvPr/>
        </p:nvCxnSpPr>
        <p:spPr>
          <a:xfrm>
            <a:off x="1385260" y="3391977"/>
            <a:ext cx="1026500" cy="541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3"/>
            <a:endCxn id="10" idx="1"/>
          </p:cNvCxnSpPr>
          <p:nvPr/>
        </p:nvCxnSpPr>
        <p:spPr>
          <a:xfrm flipV="1">
            <a:off x="1659653" y="3933056"/>
            <a:ext cx="752107" cy="7246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logo_Aleph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32" t="22860" r="29747"/>
          <a:stretch>
            <a:fillRect/>
          </a:stretch>
        </p:blipFill>
        <p:spPr>
          <a:xfrm>
            <a:off x="4355976" y="4509120"/>
            <a:ext cx="848670" cy="4091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6" name="Straight Arrow Connector 25"/>
          <p:cNvCxnSpPr>
            <a:stCxn id="10" idx="2"/>
            <a:endCxn id="24" idx="1"/>
          </p:cNvCxnSpPr>
          <p:nvPr/>
        </p:nvCxnSpPr>
        <p:spPr>
          <a:xfrm>
            <a:off x="3239852" y="4509120"/>
            <a:ext cx="1116124" cy="204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ome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08304" y="3573016"/>
            <a:ext cx="936104" cy="9361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>
            <a:stCxn id="23" idx="3"/>
            <a:endCxn id="42" idx="1"/>
          </p:cNvCxnSpPr>
          <p:nvPr/>
        </p:nvCxnSpPr>
        <p:spPr>
          <a:xfrm flipV="1">
            <a:off x="6377236" y="3118407"/>
            <a:ext cx="931068" cy="340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3"/>
            <a:endCxn id="28" idx="1"/>
          </p:cNvCxnSpPr>
          <p:nvPr/>
        </p:nvCxnSpPr>
        <p:spPr>
          <a:xfrm>
            <a:off x="6377236" y="3458934"/>
            <a:ext cx="931068" cy="582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5157192"/>
            <a:ext cx="936078" cy="920476"/>
          </a:xfrm>
          <a:prstGeom prst="rect">
            <a:avLst/>
          </a:prstGeom>
          <a:noFill/>
          <a:ln w="47625" algn="ctr">
            <a:noFill/>
            <a:miter lim="800000"/>
            <a:headEnd/>
            <a:tailEnd/>
          </a:ln>
        </p:spPr>
      </p:pic>
      <p:cxnSp>
        <p:nvCxnSpPr>
          <p:cNvPr id="36" name="Straight Arrow Connector 35"/>
          <p:cNvCxnSpPr>
            <a:stCxn id="10" idx="2"/>
            <a:endCxn id="34" idx="1"/>
          </p:cNvCxnSpPr>
          <p:nvPr/>
        </p:nvCxnSpPr>
        <p:spPr>
          <a:xfrm>
            <a:off x="3239852" y="4509120"/>
            <a:ext cx="1620180" cy="11083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4" idx="0"/>
            <a:endCxn id="23" idx="2"/>
          </p:cNvCxnSpPr>
          <p:nvPr/>
        </p:nvCxnSpPr>
        <p:spPr>
          <a:xfrm flipV="1">
            <a:off x="5328071" y="3848907"/>
            <a:ext cx="326567" cy="1308285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4" idx="0"/>
            <a:endCxn id="23" idx="2"/>
          </p:cNvCxnSpPr>
          <p:nvPr/>
        </p:nvCxnSpPr>
        <p:spPr>
          <a:xfrm flipV="1">
            <a:off x="4780311" y="3848907"/>
            <a:ext cx="874327" cy="660213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9" idx="2"/>
            <a:endCxn id="24" idx="1"/>
          </p:cNvCxnSpPr>
          <p:nvPr/>
        </p:nvCxnSpPr>
        <p:spPr>
          <a:xfrm>
            <a:off x="4102983" y="3030325"/>
            <a:ext cx="252993" cy="1683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LIMO zonder baseline CMYK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8304" y="2852936"/>
            <a:ext cx="1456121" cy="530941"/>
          </a:xfrm>
          <a:prstGeom prst="rect">
            <a:avLst/>
          </a:prstGeom>
        </p:spPr>
      </p:pic>
      <p:pic>
        <p:nvPicPr>
          <p:cNvPr id="6146" name="Picture 2" descr="Europeana Think Cultur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08304" y="4653136"/>
            <a:ext cx="1224136" cy="730916"/>
          </a:xfrm>
          <a:prstGeom prst="rect">
            <a:avLst/>
          </a:prstGeom>
          <a:noFill/>
        </p:spPr>
      </p:pic>
      <p:cxnSp>
        <p:nvCxnSpPr>
          <p:cNvPr id="85" name="Straight Arrow Connector 84"/>
          <p:cNvCxnSpPr>
            <a:stCxn id="23" idx="3"/>
            <a:endCxn id="6146" idx="1"/>
          </p:cNvCxnSpPr>
          <p:nvPr/>
        </p:nvCxnSpPr>
        <p:spPr>
          <a:xfrm>
            <a:off x="6377236" y="3458934"/>
            <a:ext cx="931068" cy="15596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C:\Users\C9533\AppData\Local\Microsoft\Windows\Temporary Internet Files\Content.IE5\PMMR5K9K\SharePoi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5517694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Access the data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err="1" smtClean="0"/>
              <a:t>Limo</a:t>
            </a:r>
            <a:r>
              <a:rPr lang="nl-BE" dirty="0" smtClean="0"/>
              <a:t> (</a:t>
            </a:r>
            <a:r>
              <a:rPr lang="nl-BE" dirty="0" err="1" smtClean="0"/>
              <a:t>based</a:t>
            </a:r>
            <a:r>
              <a:rPr lang="nl-BE" dirty="0" smtClean="0"/>
              <a:t> </a:t>
            </a:r>
            <a:r>
              <a:rPr lang="nl-BE" dirty="0" err="1" smtClean="0"/>
              <a:t>on</a:t>
            </a:r>
            <a:r>
              <a:rPr lang="nl-BE" dirty="0" smtClean="0"/>
              <a:t> Primo)</a:t>
            </a:r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5812002" cy="361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77"/>
          <a:stretch>
            <a:fillRect/>
          </a:stretch>
        </p:blipFill>
        <p:spPr bwMode="auto">
          <a:xfrm>
            <a:off x="899592" y="2564904"/>
            <a:ext cx="7128792" cy="377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Showing</a:t>
            </a:r>
            <a:r>
              <a:rPr lang="nl-BE" dirty="0" smtClean="0"/>
              <a:t> the data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88840"/>
            <a:ext cx="3034680" cy="4137323"/>
          </a:xfrm>
        </p:spPr>
        <p:txBody>
          <a:bodyPr/>
          <a:lstStyle/>
          <a:p>
            <a:r>
              <a:rPr lang="nl-BE" dirty="0" err="1" smtClean="0"/>
              <a:t>Based</a:t>
            </a:r>
            <a:r>
              <a:rPr lang="nl-BE" dirty="0" smtClean="0"/>
              <a:t> </a:t>
            </a:r>
            <a:r>
              <a:rPr lang="nl-BE" dirty="0" err="1" smtClean="0"/>
              <a:t>on</a:t>
            </a:r>
            <a:r>
              <a:rPr lang="nl-BE" dirty="0" smtClean="0"/>
              <a:t> </a:t>
            </a:r>
            <a:r>
              <a:rPr lang="nl-BE" dirty="0" err="1" smtClean="0"/>
              <a:t>Omeka</a:t>
            </a:r>
            <a:endParaRPr lang="nl-BE" dirty="0" smtClean="0"/>
          </a:p>
          <a:p>
            <a:r>
              <a:rPr lang="nl-BE" dirty="0" smtClean="0"/>
              <a:t>Web CMS</a:t>
            </a:r>
          </a:p>
          <a:p>
            <a:r>
              <a:rPr lang="nl-BE" dirty="0" err="1" smtClean="0"/>
              <a:t>Cultural</a:t>
            </a:r>
            <a:r>
              <a:rPr lang="nl-BE" dirty="0" smtClean="0"/>
              <a:t> </a:t>
            </a:r>
            <a:r>
              <a:rPr lang="nl-BE" dirty="0" err="1" smtClean="0"/>
              <a:t>heritage</a:t>
            </a:r>
            <a:endParaRPr lang="nl-BE" dirty="0" smtClean="0"/>
          </a:p>
          <a:p>
            <a:r>
              <a:rPr lang="nl-BE" dirty="0" err="1" smtClean="0"/>
              <a:t>Virtual</a:t>
            </a:r>
            <a:r>
              <a:rPr lang="nl-BE" dirty="0" smtClean="0"/>
              <a:t> reading room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Rosetta Advisory Group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8AD3-5056-41CD-AC03-4D852DFAE279}" type="slidenum">
              <a:rPr lang="nl-BE" smtClean="0"/>
              <a:pPr/>
              <a:t>9</a:t>
            </a:fld>
            <a:endParaRPr lang="nl-BE" dirty="0"/>
          </a:p>
        </p:txBody>
      </p:sp>
      <p:sp>
        <p:nvSpPr>
          <p:cNvPr id="8" name="Slide Number Placeholder 25"/>
          <p:cNvSpPr txBox="1">
            <a:spLocks/>
          </p:cNvSpPr>
          <p:nvPr/>
        </p:nvSpPr>
        <p:spPr>
          <a:xfrm>
            <a:off x="8604448" y="6492875"/>
            <a:ext cx="539552" cy="365125"/>
          </a:xfrm>
          <a:prstGeom prst="rect">
            <a:avLst/>
          </a:prstGeom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4242E-601E-43FA-A79D-6069FD63C969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373638" cy="347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373638" cy="363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373638" cy="430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340991" cy="43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373638" cy="434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20072" y="1052735"/>
            <a:ext cx="3719340" cy="524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2 Simples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xternal Document" ma:contentTypeID="0x010100D21F5325077A3040AF71719A18A5123600347BF9C197B2B8459A09E01A06CC79AC" ma:contentTypeVersion="2" ma:contentTypeDescription="" ma:contentTypeScope="" ma:versionID="31c9b9cfb4eccd0c0c9bee418380251a">
  <xsd:schema xmlns:xsd="http://www.w3.org/2001/XMLSchema" xmlns:p="http://schemas.microsoft.com/office/2006/metadata/properties" xmlns:ns2="0fa2fffc-844c-4eb5-bf9b-0198ba866acd" targetNamespace="http://schemas.microsoft.com/office/2006/metadata/properties" ma:root="true" ma:fieldsID="9e1ef21d00f33b673649eb84d476498e" ns2:_="">
    <xsd:import namespace="0fa2fffc-844c-4eb5-bf9b-0198ba866acd"/>
    <xsd:element name="properties">
      <xsd:complexType>
        <xsd:sequence>
          <xsd:element name="documentManagement">
            <xsd:complexType>
              <xsd:all>
                <xsd:element ref="ns2:FileVersion" minOccurs="0"/>
                <xsd:element ref="ns2:Document_x0020_Type" minOccurs="0"/>
                <xsd:element ref="ns2:Departments" minOccurs="0"/>
                <xsd:element ref="ns2:Review_x0020_Due_x0020_Date" minOccurs="0"/>
                <xsd:element ref="ns2:Document_x0020_use" minOccurs="0"/>
                <xsd:element ref="ns2:Keyword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fa2fffc-844c-4eb5-bf9b-0198ba866acd" elementFormDefault="qualified">
    <xsd:import namespace="http://schemas.microsoft.com/office/2006/documentManagement/types"/>
    <xsd:element name="FileVersion" ma:index="8" nillable="true" ma:displayName="FileVersion" ma:internalName="FileVersion">
      <xsd:simpleType>
        <xsd:restriction base="dms:Text">
          <xsd:maxLength value="255"/>
        </xsd:restriction>
      </xsd:simpleType>
    </xsd:element>
    <xsd:element name="Document_x0020_Type" ma:index="9" nillable="true" ma:displayName="Document Type" ma:internalName="Document_x0020_Type">
      <xsd:simpleType>
        <xsd:restriction base="dms:Text">
          <xsd:maxLength value="255"/>
        </xsd:restriction>
      </xsd:simpleType>
    </xsd:element>
    <xsd:element name="Departments" ma:index="10" nillable="true" ma:displayName="Departments" ma:internalName="Departments">
      <xsd:simpleType>
        <xsd:restriction base="dms:Text">
          <xsd:maxLength value="255"/>
        </xsd:restriction>
      </xsd:simpleType>
    </xsd:element>
    <xsd:element name="Review_x0020_Due_x0020_Date" ma:index="11" nillable="true" ma:displayName="Review Due Date" ma:format="DateOnly" ma:internalName="Review_x0020_Due_x0020_Date">
      <xsd:simpleType>
        <xsd:restriction base="dms:DateTime"/>
      </xsd:simpleType>
    </xsd:element>
    <xsd:element name="Document_x0020_use" ma:index="12" nillable="true" ma:displayName="Document use" ma:internalName="Document_x0020_use">
      <xsd:simpleType>
        <xsd:restriction base="dms:Text">
          <xsd:maxLength value="255"/>
        </xsd:restriction>
      </xsd:simpleType>
    </xsd:element>
    <xsd:element name="Keyword" ma:index="13" nillable="true" ma:displayName="Keyword" ma:internalName="Keyword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Keyword xmlns="0fa2fffc-844c-4eb5-bf9b-0198ba866acd" xsi:nil="true"/>
    <Departments xmlns="0fa2fffc-844c-4eb5-bf9b-0198ba866acd" xsi:nil="true"/>
    <Review_x0020_Due_x0020_Date xmlns="0fa2fffc-844c-4eb5-bf9b-0198ba866acd" xsi:nil="true"/>
    <Document_x0020_use xmlns="0fa2fffc-844c-4eb5-bf9b-0198ba866acd" xsi:nil="true"/>
    <Document_x0020_Type xmlns="0fa2fffc-844c-4eb5-bf9b-0198ba866acd">Documents for publishing</Document_x0020_Type>
    <FileVersion xmlns="0fa2fffc-844c-4eb5-bf9b-0198ba866acd">1</FileVersion>
  </documentManagement>
</p:properties>
</file>

<file path=customXml/itemProps1.xml><?xml version="1.0" encoding="utf-8"?>
<ds:datastoreItem xmlns:ds="http://schemas.openxmlformats.org/officeDocument/2006/customXml" ds:itemID="{81849919-E1AB-4DE7-A857-E75B5DDB1165}"/>
</file>

<file path=customXml/itemProps2.xml><?xml version="1.0" encoding="utf-8"?>
<ds:datastoreItem xmlns:ds="http://schemas.openxmlformats.org/officeDocument/2006/customXml" ds:itemID="{F4D5021D-29C3-46D7-82B2-F09DC59F38F6}"/>
</file>

<file path=customXml/itemProps3.xml><?xml version="1.0" encoding="utf-8"?>
<ds:datastoreItem xmlns:ds="http://schemas.openxmlformats.org/officeDocument/2006/customXml" ds:itemID="{CB0D6F9B-F383-4583-BD21-16E84D21E03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2508</TotalTime>
  <Words>641</Words>
  <Application>Microsoft Office PowerPoint</Application>
  <PresentationFormat>On-screen Show (4:3)</PresentationFormat>
  <Paragraphs>218</Paragraphs>
  <Slides>24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2012 Simplest Template</vt:lpstr>
      <vt:lpstr>1_Custom Design</vt:lpstr>
      <vt:lpstr>Digital Preservation as a service</vt:lpstr>
      <vt:lpstr>Slide 2</vt:lpstr>
      <vt:lpstr>Leuven Integrated (B)Library and Information System</vt:lpstr>
      <vt:lpstr>Slide 4</vt:lpstr>
      <vt:lpstr>Slide 5</vt:lpstr>
      <vt:lpstr>Rosetta</vt:lpstr>
      <vt:lpstr>Workflows…</vt:lpstr>
      <vt:lpstr>Access the data</vt:lpstr>
      <vt:lpstr>Showing the data</vt:lpstr>
      <vt:lpstr>Tools</vt:lpstr>
      <vt:lpstr>Ingest Agreement</vt:lpstr>
      <vt:lpstr>Ingest Agreement</vt:lpstr>
      <vt:lpstr>Ingest Agreement</vt:lpstr>
      <vt:lpstr>Ingest Agreement</vt:lpstr>
      <vt:lpstr>Storage</vt:lpstr>
      <vt:lpstr>Functional Support</vt:lpstr>
      <vt:lpstr>Central Infrastructure</vt:lpstr>
      <vt:lpstr>Networking</vt:lpstr>
      <vt:lpstr>The team</vt:lpstr>
      <vt:lpstr>Financial</vt:lpstr>
      <vt:lpstr>Pricing</vt:lpstr>
      <vt:lpstr>Conclusion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Preservation as a service</dc:title>
  <dc:creator>johanr</dc:creator>
  <cp:lastModifiedBy>johanr</cp:lastModifiedBy>
  <cp:revision>26</cp:revision>
  <dcterms:created xsi:type="dcterms:W3CDTF">2012-07-14T06:50:44Z</dcterms:created>
  <dcterms:modified xsi:type="dcterms:W3CDTF">2012-07-16T11:17:42Z</dcterms:modified>
  <cp:contentType>Documents for publishing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0x010100D21F5325077A3040AF71719A18A5123600347BF9C197B2B8459A09E01A06CC79AC</vt:lpwstr>
  </property>
  <property fmtid="{D5CDD505-2E9C-101B-9397-08002B2CF9AE}" pid="3" name="Customer view">
    <vt:lpwstr>true</vt:lpwstr>
  </property>
</Properties>
</file>