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comments/comment6.xml" ContentType="application/vnd.openxmlformats-officedocument.presentationml.comment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4.xml" ContentType="application/vnd.openxmlformats-officedocument.presentationml.comments+xml"/>
  <Override PartName="/docProps/custom.xml" ContentType="application/vnd.openxmlformats-officedocument.custom-properties+xml"/>
  <Override PartName="/ppt/commentAuthors.xml" ContentType="application/vnd.openxmlformats-officedocument.presentationml.commentAuthors+xml"/>
  <Override PartName="/ppt/comments/comment2.xml" ContentType="application/vnd.openxmlformats-officedocument.presentationml.comment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comments/comment5.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omments/comment3.xml" ContentType="application/vnd.openxmlformats-officedocument.presentationml.comment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4"/>
  </p:notesMasterIdLst>
  <p:sldIdLst>
    <p:sldId id="262" r:id="rId2"/>
    <p:sldId id="264" r:id="rId3"/>
    <p:sldId id="266" r:id="rId4"/>
    <p:sldId id="267" r:id="rId5"/>
    <p:sldId id="268" r:id="rId6"/>
    <p:sldId id="270" r:id="rId7"/>
    <p:sldId id="271" r:id="rId8"/>
    <p:sldId id="272" r:id="rId9"/>
    <p:sldId id="273" r:id="rId10"/>
    <p:sldId id="287" r:id="rId11"/>
    <p:sldId id="274" r:id="rId12"/>
    <p:sldId id="275" r:id="rId13"/>
    <p:sldId id="276" r:id="rId14"/>
    <p:sldId id="277" r:id="rId15"/>
    <p:sldId id="278" r:id="rId16"/>
    <p:sldId id="279" r:id="rId17"/>
    <p:sldId id="280" r:id="rId18"/>
    <p:sldId id="281" r:id="rId19"/>
    <p:sldId id="282" r:id="rId20"/>
    <p:sldId id="283" r:id="rId21"/>
    <p:sldId id="284" r:id="rId22"/>
    <p:sldId id="286" r:id="rId23"/>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ndard" initials="ZBW"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B600"/>
    <a:srgbClr val="B7AA00"/>
    <a:srgbClr val="E8B601"/>
    <a:srgbClr val="007C92"/>
    <a:srgbClr val="00B26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5" autoAdjust="0"/>
    <p:restoredTop sz="94723" autoAdjust="0"/>
  </p:normalViewPr>
  <p:slideViewPr>
    <p:cSldViewPr snapToGrid="0">
      <p:cViewPr varScale="1">
        <p:scale>
          <a:sx n="105" d="100"/>
          <a:sy n="105" d="100"/>
        </p:scale>
        <p:origin x="-1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6-14T15:43:47.578" idx="1">
    <p:pos x="6719" y="4539"/>
    <p:text>There are still details to be solved, will show some during my presentation</p:text>
  </p:cm>
  <p:cm authorId="0" dt="2012-06-22T12:05:33.037" idx="2">
    <p:pos x="6719" y="2939"/>
    <p:text>I am one of the Project Manager (ZBW Kiel)</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6-14T15:44:40.353" idx="5">
    <p:pos x="7646" y="2648"/>
    <p:text>I do not even know how to do that without tools. Would have to use tools anyway.</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6-14T15:44:40.353" idx="13">
    <p:pos x="7646" y="2648"/>
    <p:text>I do not even know how to do that without tools. Would have to use tools anyway.</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06-14T15:20:08.433" idx="6">
    <p:pos x="3566" y="5480"/>
    <p:text>As we are not the only ones with the problem whe need not re-invent the wheel.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2-06-14T15:47:05.639" idx="8">
    <p:pos x="7653" y="2299"/>
    <p:text>Information if format is about to become out-dated can also be implemented in the system by hand. We do that for the PDF Formats, as PDFs are not generally endangered by obsolescence.</p:text>
  </p:cm>
  <p:cm authorId="0" dt="2012-06-14T15:47:43.655" idx="9">
    <p:pos x="7653" y="3579"/>
    <p:text>The Ingest can possibly stop here, if object is either not valid or not well-formed. Jhove decides that.</p:text>
  </p:cm>
  <p:cm authorId="0" dt="2012-06-14T15:48:31.949" idx="10">
    <p:pos x="7653" y="3899"/>
    <p:text>If there is not yet metadata in the consortial catalogue, the ingest stops and needs to be rerun later, when the metadata is hopefully already in the catalogue.</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2-06-14T15:36:13.967" idx="12">
    <p:pos x="7452" y="1979"/>
    <p:text>The Ingest stops. You need to decide you want to ingest the data all the same, although it's not yet valid. Within the system you can do a migration to a new PDF, keep the original one and document your workflow in the technical metadata. 
An automatic visual examination still needs to be found and implemented to check if the document still looks alike.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defRPr sz="1200">
                <a:ea typeface="ＭＳ Ｐゴシック" pitchFamily="34" charset="-128"/>
                <a:cs typeface="+mn-cs"/>
              </a:defRPr>
            </a:lvl1pPr>
          </a:lstStyle>
          <a:p>
            <a:pPr>
              <a:defRPr/>
            </a:pPr>
            <a:endParaRPr lang="de-DE"/>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lnSpc>
                <a:spcPct val="100000"/>
              </a:lnSpc>
              <a:defRPr sz="1200">
                <a:ea typeface="ＭＳ Ｐゴシック" pitchFamily="34" charset="-128"/>
                <a:cs typeface="+mn-cs"/>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lnSpc>
                <a:spcPct val="100000"/>
              </a:lnSpc>
              <a:defRPr sz="1200">
                <a:ea typeface="ＭＳ Ｐゴシック" pitchFamily="34" charset="-128"/>
                <a:cs typeface="+mn-cs"/>
              </a:defRPr>
            </a:lvl1pPr>
          </a:lstStyle>
          <a:p>
            <a:pPr>
              <a:defRPr/>
            </a:pPr>
            <a:endParaRPr lang="de-DE"/>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lnSpc>
                <a:spcPct val="100000"/>
              </a:lnSpc>
              <a:defRPr sz="1200">
                <a:ea typeface="ＭＳ Ｐゴシック" pitchFamily="34" charset="-128"/>
                <a:cs typeface="+mn-cs"/>
              </a:defRPr>
            </a:lvl1pPr>
          </a:lstStyle>
          <a:p>
            <a:pPr>
              <a:defRPr/>
            </a:pPr>
            <a:fld id="{8D25CDEF-4369-4F1D-A4E4-42CB145C84CE}"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3BD839C6-6342-4E89-9703-82B33448A86A}" type="slidenum">
              <a:rPr lang="de-DE" smtClean="0">
                <a:ea typeface="ＭＳ Ｐゴシック"/>
                <a:cs typeface="ＭＳ Ｐゴシック"/>
              </a:rPr>
              <a:pPr/>
              <a:t>1</a:t>
            </a:fld>
            <a:endParaRPr lang="de-DE" smtClean="0">
              <a:ea typeface="ＭＳ Ｐゴシック"/>
              <a:cs typeface="ＭＳ Ｐゴシック"/>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912813" y="4343400"/>
            <a:ext cx="5032375" cy="4114800"/>
          </a:xfrm>
          <a:noFill/>
          <a:ln/>
        </p:spPr>
        <p:txBody>
          <a:bodyPr/>
          <a:lstStyle/>
          <a:p>
            <a:pPr eaLnBrk="1" hangingPunct="1"/>
            <a:endParaRPr lang="de-DE" smtClean="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38975" y="1087438"/>
            <a:ext cx="1781175" cy="447516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692275" y="1087438"/>
            <a:ext cx="5194300" cy="447516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92275" y="1087438"/>
            <a:ext cx="7127875" cy="447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692275" y="1497013"/>
            <a:ext cx="3487738" cy="4065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332413" y="1497013"/>
            <a:ext cx="3487737" cy="4065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FolieNEU"/>
          <p:cNvPicPr>
            <a:picLocks noChangeAspect="1" noChangeArrowheads="1"/>
          </p:cNvPicPr>
          <p:nvPr/>
        </p:nvPicPr>
        <p:blipFill>
          <a:blip r:embed="rId14"/>
          <a:srcRect/>
          <a:stretch>
            <a:fillRect/>
          </a:stretch>
        </p:blipFill>
        <p:spPr bwMode="auto">
          <a:xfrm>
            <a:off x="0" y="-1588"/>
            <a:ext cx="9144000" cy="6859588"/>
          </a:xfrm>
          <a:prstGeom prst="rect">
            <a:avLst/>
          </a:prstGeom>
          <a:noFill/>
          <a:ln w="9525">
            <a:noFill/>
            <a:miter lim="800000"/>
            <a:headEnd/>
            <a:tailEnd/>
          </a:ln>
        </p:spPr>
      </p:pic>
      <p:sp>
        <p:nvSpPr>
          <p:cNvPr id="1027" name="Rectangle 5"/>
          <p:cNvSpPr>
            <a:spLocks noGrp="1" noChangeArrowheads="1"/>
          </p:cNvSpPr>
          <p:nvPr>
            <p:ph type="title"/>
          </p:nvPr>
        </p:nvSpPr>
        <p:spPr bwMode="auto">
          <a:xfrm>
            <a:off x="1692275" y="1087438"/>
            <a:ext cx="7127875" cy="360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
        <p:nvSpPr>
          <p:cNvPr id="1028" name="Rectangle 6"/>
          <p:cNvSpPr>
            <a:spLocks noGrp="1" noChangeArrowheads="1"/>
          </p:cNvSpPr>
          <p:nvPr>
            <p:ph type="body" idx="1"/>
          </p:nvPr>
        </p:nvSpPr>
        <p:spPr bwMode="auto">
          <a:xfrm>
            <a:off x="1692275" y="1497013"/>
            <a:ext cx="7127875" cy="4065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pic>
        <p:nvPicPr>
          <p:cNvPr id="1029" name="Picture 11" descr="LogoGoportis_RGB72"/>
          <p:cNvPicPr>
            <a:picLocks noChangeAspect="1" noChangeArrowheads="1"/>
          </p:cNvPicPr>
          <p:nvPr userDrawn="1"/>
        </p:nvPicPr>
        <p:blipFill>
          <a:blip r:embed="rId15"/>
          <a:srcRect/>
          <a:stretch>
            <a:fillRect/>
          </a:stretch>
        </p:blipFill>
        <p:spPr bwMode="auto">
          <a:xfrm>
            <a:off x="6877050" y="260350"/>
            <a:ext cx="2016125" cy="641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fade/>
  </p:transition>
  <p:txStyles>
    <p:titleStyle>
      <a:lvl1pPr algn="l" rtl="0" eaLnBrk="0" fontAlgn="base" hangingPunct="0">
        <a:lnSpc>
          <a:spcPct val="112000"/>
        </a:lnSpc>
        <a:spcBef>
          <a:spcPct val="0"/>
        </a:spcBef>
        <a:spcAft>
          <a:spcPct val="0"/>
        </a:spcAft>
        <a:defRPr sz="1600">
          <a:solidFill>
            <a:schemeClr val="tx1"/>
          </a:solidFill>
          <a:latin typeface="+mj-lt"/>
          <a:ea typeface="+mj-ea"/>
          <a:cs typeface="ＭＳ Ｐゴシック"/>
        </a:defRPr>
      </a:lvl1pPr>
      <a:lvl2pPr algn="l" rtl="0" eaLnBrk="0" fontAlgn="base" hangingPunct="0">
        <a:lnSpc>
          <a:spcPct val="112000"/>
        </a:lnSpc>
        <a:spcBef>
          <a:spcPct val="0"/>
        </a:spcBef>
        <a:spcAft>
          <a:spcPct val="0"/>
        </a:spcAft>
        <a:defRPr sz="1600">
          <a:solidFill>
            <a:schemeClr val="tx1"/>
          </a:solidFill>
          <a:latin typeface="Arial" charset="0"/>
          <a:ea typeface="ＭＳ Ｐゴシック" pitchFamily="34" charset="-128"/>
          <a:cs typeface="ＭＳ Ｐゴシック"/>
        </a:defRPr>
      </a:lvl2pPr>
      <a:lvl3pPr algn="l" rtl="0" eaLnBrk="0" fontAlgn="base" hangingPunct="0">
        <a:lnSpc>
          <a:spcPct val="112000"/>
        </a:lnSpc>
        <a:spcBef>
          <a:spcPct val="0"/>
        </a:spcBef>
        <a:spcAft>
          <a:spcPct val="0"/>
        </a:spcAft>
        <a:defRPr sz="1600">
          <a:solidFill>
            <a:schemeClr val="tx1"/>
          </a:solidFill>
          <a:latin typeface="Arial" charset="0"/>
          <a:ea typeface="ＭＳ Ｐゴシック" pitchFamily="34" charset="-128"/>
          <a:cs typeface="ＭＳ Ｐゴシック"/>
        </a:defRPr>
      </a:lvl3pPr>
      <a:lvl4pPr algn="l" rtl="0" eaLnBrk="0" fontAlgn="base" hangingPunct="0">
        <a:lnSpc>
          <a:spcPct val="112000"/>
        </a:lnSpc>
        <a:spcBef>
          <a:spcPct val="0"/>
        </a:spcBef>
        <a:spcAft>
          <a:spcPct val="0"/>
        </a:spcAft>
        <a:defRPr sz="1600">
          <a:solidFill>
            <a:schemeClr val="tx1"/>
          </a:solidFill>
          <a:latin typeface="Arial" charset="0"/>
          <a:ea typeface="ＭＳ Ｐゴシック" pitchFamily="34" charset="-128"/>
          <a:cs typeface="ＭＳ Ｐゴシック"/>
        </a:defRPr>
      </a:lvl4pPr>
      <a:lvl5pPr algn="l" rtl="0" eaLnBrk="0" fontAlgn="base" hangingPunct="0">
        <a:lnSpc>
          <a:spcPct val="112000"/>
        </a:lnSpc>
        <a:spcBef>
          <a:spcPct val="0"/>
        </a:spcBef>
        <a:spcAft>
          <a:spcPct val="0"/>
        </a:spcAft>
        <a:defRPr sz="1600">
          <a:solidFill>
            <a:schemeClr val="tx1"/>
          </a:solidFill>
          <a:latin typeface="Arial" charset="0"/>
          <a:ea typeface="ＭＳ Ｐゴシック" pitchFamily="34" charset="-128"/>
          <a:cs typeface="ＭＳ Ｐゴシック"/>
        </a:defRPr>
      </a:lvl5pPr>
      <a:lvl6pPr marL="457200" algn="l" rtl="0" eaLnBrk="0" fontAlgn="base" hangingPunct="0">
        <a:lnSpc>
          <a:spcPct val="112000"/>
        </a:lnSpc>
        <a:spcBef>
          <a:spcPct val="0"/>
        </a:spcBef>
        <a:spcAft>
          <a:spcPct val="0"/>
        </a:spcAft>
        <a:defRPr sz="1600">
          <a:solidFill>
            <a:schemeClr val="tx1"/>
          </a:solidFill>
          <a:latin typeface="Arial" charset="0"/>
          <a:ea typeface="ＭＳ Ｐゴシック" pitchFamily="34" charset="-128"/>
        </a:defRPr>
      </a:lvl6pPr>
      <a:lvl7pPr marL="914400" algn="l" rtl="0" eaLnBrk="0" fontAlgn="base" hangingPunct="0">
        <a:lnSpc>
          <a:spcPct val="112000"/>
        </a:lnSpc>
        <a:spcBef>
          <a:spcPct val="0"/>
        </a:spcBef>
        <a:spcAft>
          <a:spcPct val="0"/>
        </a:spcAft>
        <a:defRPr sz="1600">
          <a:solidFill>
            <a:schemeClr val="tx1"/>
          </a:solidFill>
          <a:latin typeface="Arial" charset="0"/>
          <a:ea typeface="ＭＳ Ｐゴシック" pitchFamily="34" charset="-128"/>
        </a:defRPr>
      </a:lvl7pPr>
      <a:lvl8pPr marL="1371600" algn="l" rtl="0" eaLnBrk="0" fontAlgn="base" hangingPunct="0">
        <a:lnSpc>
          <a:spcPct val="112000"/>
        </a:lnSpc>
        <a:spcBef>
          <a:spcPct val="0"/>
        </a:spcBef>
        <a:spcAft>
          <a:spcPct val="0"/>
        </a:spcAft>
        <a:defRPr sz="1600">
          <a:solidFill>
            <a:schemeClr val="tx1"/>
          </a:solidFill>
          <a:latin typeface="Arial" charset="0"/>
          <a:ea typeface="ＭＳ Ｐゴシック" pitchFamily="34" charset="-128"/>
        </a:defRPr>
      </a:lvl8pPr>
      <a:lvl9pPr marL="1828800" algn="l" rtl="0" eaLnBrk="0" fontAlgn="base" hangingPunct="0">
        <a:lnSpc>
          <a:spcPct val="112000"/>
        </a:lnSpc>
        <a:spcBef>
          <a:spcPct val="0"/>
        </a:spcBef>
        <a:spcAft>
          <a:spcPct val="0"/>
        </a:spcAft>
        <a:defRPr sz="1600">
          <a:solidFill>
            <a:schemeClr val="tx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14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200">
          <a:solidFill>
            <a:schemeClr val="tx1"/>
          </a:solidFill>
          <a:latin typeface="+mn-lt"/>
          <a:ea typeface="+mn-ea"/>
          <a:cs typeface="ＭＳ Ｐゴシック"/>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mc.com/collateral/analyst-reports/diverse-exploding-digital-universe.pdf" TargetMode="External"/><Relationship Id="rId2" Type="http://schemas.openxmlformats.org/officeDocument/2006/relationships/hyperlink" Target="http://www.emc.com/collateral/demos/microsites/emc-digital-universe-2011/index.htm"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0"/>
          <p:cNvSpPr txBox="1">
            <a:spLocks noChangeArrowheads="1"/>
          </p:cNvSpPr>
          <p:nvPr/>
        </p:nvSpPr>
        <p:spPr bwMode="auto">
          <a:xfrm>
            <a:off x="1492250" y="1946275"/>
            <a:ext cx="6640513" cy="288925"/>
          </a:xfrm>
          <a:prstGeom prst="rect">
            <a:avLst/>
          </a:prstGeom>
          <a:noFill/>
          <a:ln w="9525">
            <a:noFill/>
            <a:miter lim="800000"/>
            <a:headEnd/>
            <a:tailEnd/>
          </a:ln>
        </p:spPr>
        <p:txBody>
          <a:bodyPr>
            <a:spAutoFit/>
          </a:bodyPr>
          <a:lstStyle/>
          <a:p>
            <a:pPr eaLnBrk="0" hangingPunct="0">
              <a:lnSpc>
                <a:spcPct val="60000"/>
              </a:lnSpc>
              <a:spcBef>
                <a:spcPct val="50000"/>
              </a:spcBef>
            </a:pPr>
            <a:r>
              <a:rPr lang="de-DE" sz="2000" b="1">
                <a:solidFill>
                  <a:schemeClr val="accent2"/>
                </a:solidFill>
              </a:rPr>
              <a:t>Leibniz Library Network for Research Information</a:t>
            </a:r>
          </a:p>
        </p:txBody>
      </p:sp>
      <p:sp>
        <p:nvSpPr>
          <p:cNvPr id="15362" name="Text Box 11"/>
          <p:cNvSpPr txBox="1">
            <a:spLocks noChangeArrowheads="1"/>
          </p:cNvSpPr>
          <p:nvPr/>
        </p:nvSpPr>
        <p:spPr bwMode="auto">
          <a:xfrm>
            <a:off x="1557338" y="4038600"/>
            <a:ext cx="5867400" cy="1436688"/>
          </a:xfrm>
          <a:prstGeom prst="rect">
            <a:avLst/>
          </a:prstGeom>
          <a:noFill/>
          <a:ln w="9525">
            <a:noFill/>
            <a:miter lim="800000"/>
            <a:headEnd/>
            <a:tailEnd/>
          </a:ln>
        </p:spPr>
        <p:txBody>
          <a:bodyPr>
            <a:spAutoFit/>
          </a:bodyPr>
          <a:lstStyle/>
          <a:p>
            <a:pPr eaLnBrk="0" hangingPunct="0">
              <a:lnSpc>
                <a:spcPct val="70000"/>
              </a:lnSpc>
              <a:spcBef>
                <a:spcPct val="50000"/>
              </a:spcBef>
            </a:pPr>
            <a:r>
              <a:rPr lang="de-DE" sz="1600">
                <a:solidFill>
                  <a:schemeClr val="tx2"/>
                </a:solidFill>
              </a:rPr>
              <a:t>Automatic Ingest via Submission Application</a:t>
            </a:r>
          </a:p>
          <a:p>
            <a:pPr eaLnBrk="0" hangingPunct="0">
              <a:lnSpc>
                <a:spcPct val="70000"/>
              </a:lnSpc>
              <a:spcBef>
                <a:spcPct val="50000"/>
              </a:spcBef>
            </a:pPr>
            <a:r>
              <a:rPr lang="de-DE" sz="1400">
                <a:solidFill>
                  <a:schemeClr val="tx2"/>
                </a:solidFill>
              </a:rPr>
              <a:t>Project updates ZBW (Goportis)</a:t>
            </a:r>
          </a:p>
          <a:p>
            <a:pPr eaLnBrk="0" hangingPunct="0">
              <a:lnSpc>
                <a:spcPct val="70000"/>
              </a:lnSpc>
              <a:spcBef>
                <a:spcPct val="50000"/>
              </a:spcBef>
            </a:pPr>
            <a:endParaRPr lang="de-DE" sz="1400">
              <a:solidFill>
                <a:schemeClr val="tx2"/>
              </a:solidFill>
            </a:endParaRPr>
          </a:p>
          <a:p>
            <a:pPr eaLnBrk="0" hangingPunct="0">
              <a:lnSpc>
                <a:spcPct val="70000"/>
              </a:lnSpc>
              <a:spcBef>
                <a:spcPct val="50000"/>
              </a:spcBef>
            </a:pPr>
            <a:r>
              <a:rPr lang="de-DE" sz="1200">
                <a:solidFill>
                  <a:schemeClr val="tx2"/>
                </a:solidFill>
              </a:rPr>
              <a:t>17th July 2012, Hannover</a:t>
            </a:r>
          </a:p>
          <a:p>
            <a:pPr eaLnBrk="0" hangingPunct="0">
              <a:lnSpc>
                <a:spcPct val="70000"/>
              </a:lnSpc>
              <a:spcBef>
                <a:spcPct val="50000"/>
              </a:spcBef>
            </a:pPr>
            <a:r>
              <a:rPr lang="de-DE" sz="1200">
                <a:solidFill>
                  <a:schemeClr val="tx2"/>
                </a:solidFill>
              </a:rPr>
              <a:t>Yvonne Friese</a:t>
            </a:r>
          </a:p>
          <a:p>
            <a:pPr eaLnBrk="0" hangingPunct="0">
              <a:lnSpc>
                <a:spcPct val="70000"/>
              </a:lnSpc>
              <a:spcBef>
                <a:spcPct val="50000"/>
              </a:spcBef>
            </a:pPr>
            <a:r>
              <a:rPr lang="de-DE" sz="1200">
                <a:solidFill>
                  <a:schemeClr val="tx2"/>
                </a:solidFill>
              </a:rPr>
              <a:t>Project Manager ZBW Kiel, Goportis</a:t>
            </a:r>
            <a:endParaRPr lang="de-DE" sz="1600">
              <a:solidFill>
                <a:schemeClr val="tx2"/>
              </a:solidFill>
            </a:endParaRPr>
          </a:p>
        </p:txBody>
      </p:sp>
      <p:cxnSp>
        <p:nvCxnSpPr>
          <p:cNvPr id="15363" name="Gerade Verbindung 10"/>
          <p:cNvCxnSpPr>
            <a:cxnSpLocks noChangeShapeType="1"/>
          </p:cNvCxnSpPr>
          <p:nvPr/>
        </p:nvCxnSpPr>
        <p:spPr bwMode="auto">
          <a:xfrm>
            <a:off x="3621088" y="6153150"/>
            <a:ext cx="1331912" cy="19050"/>
          </a:xfrm>
          <a:prstGeom prst="line">
            <a:avLst/>
          </a:prstGeom>
          <a:noFill/>
          <a:ln w="28575" algn="ctr">
            <a:solidFill>
              <a:schemeClr val="bg1"/>
            </a:solidFill>
            <a:round/>
            <a:headEnd/>
            <a:tailEnd/>
          </a:ln>
        </p:spPr>
      </p:cxnSp>
      <p:cxnSp>
        <p:nvCxnSpPr>
          <p:cNvPr id="15364" name="Gerade Verbindung 15"/>
          <p:cNvCxnSpPr>
            <a:cxnSpLocks noChangeShapeType="1"/>
          </p:cNvCxnSpPr>
          <p:nvPr/>
        </p:nvCxnSpPr>
        <p:spPr bwMode="auto">
          <a:xfrm>
            <a:off x="1662113" y="6015038"/>
            <a:ext cx="1331912" cy="19050"/>
          </a:xfrm>
          <a:prstGeom prst="line">
            <a:avLst/>
          </a:prstGeom>
          <a:noFill/>
          <a:ln w="28575" algn="ctr">
            <a:solidFill>
              <a:schemeClr val="bg1"/>
            </a:solidFill>
            <a:round/>
            <a:headEnd/>
            <a:tailEnd/>
          </a:ln>
        </p:spPr>
      </p:cxnSp>
      <p:cxnSp>
        <p:nvCxnSpPr>
          <p:cNvPr id="15365" name="Gerade Verbindung 16"/>
          <p:cNvCxnSpPr>
            <a:cxnSpLocks noChangeShapeType="1"/>
          </p:cNvCxnSpPr>
          <p:nvPr/>
        </p:nvCxnSpPr>
        <p:spPr bwMode="auto">
          <a:xfrm rot="5400000">
            <a:off x="3347244" y="6306344"/>
            <a:ext cx="552450" cy="1588"/>
          </a:xfrm>
          <a:prstGeom prst="line">
            <a:avLst/>
          </a:prstGeom>
          <a:noFill/>
          <a:ln w="28575" algn="ctr">
            <a:solidFill>
              <a:schemeClr val="bg1"/>
            </a:solidFill>
            <a:round/>
            <a:headEnd/>
            <a:tailEnd/>
          </a:ln>
        </p:spPr>
      </p:cxnSp>
      <p:cxnSp>
        <p:nvCxnSpPr>
          <p:cNvPr id="15366" name="Gerade Verbindung 19"/>
          <p:cNvCxnSpPr>
            <a:cxnSpLocks noChangeShapeType="1"/>
          </p:cNvCxnSpPr>
          <p:nvPr/>
        </p:nvCxnSpPr>
        <p:spPr bwMode="auto">
          <a:xfrm rot="5400000">
            <a:off x="1629569" y="6309519"/>
            <a:ext cx="552450" cy="1588"/>
          </a:xfrm>
          <a:prstGeom prst="line">
            <a:avLst/>
          </a:prstGeom>
          <a:noFill/>
          <a:ln w="28575" algn="ctr">
            <a:solidFill>
              <a:schemeClr val="bg1"/>
            </a:solidFill>
            <a:round/>
            <a:headEnd/>
            <a:tailEnd/>
          </a:ln>
        </p:spPr>
      </p:cxnSp>
      <p:cxnSp>
        <p:nvCxnSpPr>
          <p:cNvPr id="15367" name="Gerade Verbindung 21"/>
          <p:cNvCxnSpPr>
            <a:cxnSpLocks noChangeShapeType="1"/>
          </p:cNvCxnSpPr>
          <p:nvPr/>
        </p:nvCxnSpPr>
        <p:spPr bwMode="auto">
          <a:xfrm rot="5400000">
            <a:off x="7406481" y="6226969"/>
            <a:ext cx="568325" cy="1588"/>
          </a:xfrm>
          <a:prstGeom prst="line">
            <a:avLst/>
          </a:prstGeom>
          <a:noFill/>
          <a:ln w="28575" algn="ctr">
            <a:solidFill>
              <a:schemeClr val="bg1"/>
            </a:solidFill>
            <a:round/>
            <a:headEnd/>
            <a:tailEnd/>
          </a:ln>
        </p:spPr>
      </p:cxnSp>
      <p:cxnSp>
        <p:nvCxnSpPr>
          <p:cNvPr id="15368" name="Gerade Verbindung 22"/>
          <p:cNvCxnSpPr>
            <a:cxnSpLocks noChangeShapeType="1"/>
          </p:cNvCxnSpPr>
          <p:nvPr/>
        </p:nvCxnSpPr>
        <p:spPr bwMode="auto">
          <a:xfrm>
            <a:off x="7431088" y="5934075"/>
            <a:ext cx="1331912" cy="19050"/>
          </a:xfrm>
          <a:prstGeom prst="line">
            <a:avLst/>
          </a:prstGeom>
          <a:noFill/>
          <a:ln w="28575" algn="ctr">
            <a:solidFill>
              <a:schemeClr val="bg1"/>
            </a:solidFill>
            <a:round/>
            <a:headEnd/>
            <a:tailEnd/>
          </a:ln>
        </p:spPr>
      </p:cxnSp>
      <p:pic>
        <p:nvPicPr>
          <p:cNvPr id="15369" name="Picture 27"/>
          <p:cNvPicPr>
            <a:picLocks noChangeAspect="1" noChangeArrowheads="1"/>
          </p:cNvPicPr>
          <p:nvPr/>
        </p:nvPicPr>
        <p:blipFill>
          <a:blip r:embed="rId3"/>
          <a:srcRect/>
          <a:stretch>
            <a:fillRect/>
          </a:stretch>
        </p:blipFill>
        <p:spPr bwMode="auto">
          <a:xfrm>
            <a:off x="5922963" y="6129338"/>
            <a:ext cx="1597025" cy="271462"/>
          </a:xfrm>
          <a:prstGeom prst="rect">
            <a:avLst/>
          </a:prstGeom>
          <a:noFill/>
          <a:ln w="9525">
            <a:noFill/>
            <a:miter lim="800000"/>
            <a:headEnd/>
            <a:tailEnd/>
          </a:ln>
        </p:spPr>
      </p:pic>
      <p:pic>
        <p:nvPicPr>
          <p:cNvPr id="15370" name="Picture 28"/>
          <p:cNvPicPr>
            <a:picLocks noChangeAspect="1" noChangeArrowheads="1"/>
          </p:cNvPicPr>
          <p:nvPr/>
        </p:nvPicPr>
        <p:blipFill>
          <a:blip r:embed="rId4"/>
          <a:srcRect/>
          <a:stretch>
            <a:fillRect/>
          </a:stretch>
        </p:blipFill>
        <p:spPr bwMode="auto">
          <a:xfrm>
            <a:off x="1890713" y="6081713"/>
            <a:ext cx="1866900" cy="317500"/>
          </a:xfrm>
          <a:prstGeom prst="rect">
            <a:avLst/>
          </a:prstGeom>
          <a:noFill/>
          <a:ln w="9525">
            <a:noFill/>
            <a:miter lim="800000"/>
            <a:headEnd/>
            <a:tailEnd/>
          </a:ln>
        </p:spPr>
      </p:pic>
      <p:pic>
        <p:nvPicPr>
          <p:cNvPr id="15371" name="Picture 29"/>
          <p:cNvPicPr>
            <a:picLocks noChangeAspect="1" noChangeArrowheads="1"/>
          </p:cNvPicPr>
          <p:nvPr/>
        </p:nvPicPr>
        <p:blipFill>
          <a:blip r:embed="rId5"/>
          <a:srcRect/>
          <a:stretch>
            <a:fillRect/>
          </a:stretch>
        </p:blipFill>
        <p:spPr bwMode="auto">
          <a:xfrm>
            <a:off x="4319588" y="5991225"/>
            <a:ext cx="1090612" cy="525463"/>
          </a:xfrm>
          <a:prstGeom prst="rect">
            <a:avLst/>
          </a:prstGeom>
          <a:noFill/>
          <a:ln w="9525">
            <a:noFill/>
            <a:miter lim="800000"/>
            <a:headEnd/>
            <a:tailEnd/>
          </a:ln>
        </p:spPr>
      </p:pic>
      <p:grpSp>
        <p:nvGrpSpPr>
          <p:cNvPr id="15372" name="Gruppieren 17"/>
          <p:cNvGrpSpPr>
            <a:grpSpLocks/>
          </p:cNvGrpSpPr>
          <p:nvPr/>
        </p:nvGrpSpPr>
        <p:grpSpPr bwMode="auto">
          <a:xfrm>
            <a:off x="1492250" y="2327275"/>
            <a:ext cx="7494588" cy="1295400"/>
            <a:chOff x="1529884" y="2327117"/>
            <a:chExt cx="7493723" cy="1296000"/>
          </a:xfrm>
        </p:grpSpPr>
        <p:pic>
          <p:nvPicPr>
            <p:cNvPr id="1044" name="Picture 20"/>
            <p:cNvPicPr>
              <a:picLocks noChangeAspect="1" noChangeArrowheads="1"/>
            </p:cNvPicPr>
            <p:nvPr/>
          </p:nvPicPr>
          <p:blipFill>
            <a:blip r:embed="rId6" cstate="print"/>
            <a:srcRect/>
            <a:stretch>
              <a:fillRect/>
            </a:stretch>
          </p:blipFill>
          <p:spPr bwMode="auto">
            <a:xfrm>
              <a:off x="1529884" y="2327117"/>
              <a:ext cx="1943855" cy="1296000"/>
            </a:xfrm>
            <a:prstGeom prst="rect">
              <a:avLst/>
            </a:prstGeom>
            <a:ln>
              <a:noFill/>
            </a:ln>
            <a:effectLst>
              <a:softEdge rad="112500"/>
            </a:effectLst>
          </p:spPr>
        </p:pic>
        <p:pic>
          <p:nvPicPr>
            <p:cNvPr id="1046" name="Picture 22"/>
            <p:cNvPicPr>
              <a:picLocks noChangeAspect="1" noChangeArrowheads="1"/>
            </p:cNvPicPr>
            <p:nvPr/>
          </p:nvPicPr>
          <p:blipFill>
            <a:blip r:embed="rId7" cstate="print"/>
            <a:srcRect/>
            <a:stretch>
              <a:fillRect/>
            </a:stretch>
          </p:blipFill>
          <p:spPr bwMode="auto">
            <a:xfrm>
              <a:off x="5230613" y="2327117"/>
              <a:ext cx="1944324" cy="1296000"/>
            </a:xfrm>
            <a:prstGeom prst="rect">
              <a:avLst/>
            </a:prstGeom>
            <a:ln>
              <a:noFill/>
            </a:ln>
            <a:effectLst>
              <a:softEdge rad="112500"/>
            </a:effectLst>
          </p:spPr>
        </p:pic>
        <p:pic>
          <p:nvPicPr>
            <p:cNvPr id="1047" name="Picture 23"/>
            <p:cNvPicPr>
              <a:picLocks noChangeAspect="1" noChangeArrowheads="1"/>
            </p:cNvPicPr>
            <p:nvPr/>
          </p:nvPicPr>
          <p:blipFill>
            <a:blip r:embed="rId8" cstate="print"/>
            <a:srcRect/>
            <a:stretch>
              <a:fillRect/>
            </a:stretch>
          </p:blipFill>
          <p:spPr bwMode="auto">
            <a:xfrm>
              <a:off x="3403415" y="2327117"/>
              <a:ext cx="1897522" cy="1296000"/>
            </a:xfrm>
            <a:prstGeom prst="rect">
              <a:avLst/>
            </a:prstGeom>
            <a:ln>
              <a:noFill/>
            </a:ln>
            <a:effectLst>
              <a:softEdge rad="112500"/>
            </a:effectLst>
          </p:spPr>
        </p:pic>
        <p:pic>
          <p:nvPicPr>
            <p:cNvPr id="1048" name="Picture 24"/>
            <p:cNvPicPr>
              <a:picLocks noChangeAspect="1" noChangeArrowheads="1"/>
            </p:cNvPicPr>
            <p:nvPr/>
          </p:nvPicPr>
          <p:blipFill>
            <a:blip r:embed="rId9" cstate="print"/>
            <a:srcRect/>
            <a:stretch>
              <a:fillRect/>
            </a:stretch>
          </p:blipFill>
          <p:spPr bwMode="auto">
            <a:xfrm>
              <a:off x="7104613" y="2327117"/>
              <a:ext cx="1918994" cy="1296000"/>
            </a:xfrm>
            <a:prstGeom prst="rect">
              <a:avLst/>
            </a:prstGeom>
            <a:ln>
              <a:noFill/>
            </a:ln>
            <a:effectLst>
              <a:softEdge rad="112500"/>
            </a:effectLst>
          </p:spPr>
        </p:pic>
      </p:grpSp>
      <p:pic>
        <p:nvPicPr>
          <p:cNvPr id="15373" name="Picture 2"/>
          <p:cNvPicPr>
            <a:picLocks noChangeAspect="1" noChangeArrowheads="1"/>
          </p:cNvPicPr>
          <p:nvPr/>
        </p:nvPicPr>
        <p:blipFill>
          <a:blip r:embed="rId10"/>
          <a:srcRect/>
          <a:stretch>
            <a:fillRect/>
          </a:stretch>
        </p:blipFill>
        <p:spPr bwMode="auto">
          <a:xfrm>
            <a:off x="7697788" y="5953125"/>
            <a:ext cx="1065212" cy="711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1403350" y="836613"/>
            <a:ext cx="3084513" cy="504825"/>
          </a:xfrm>
        </p:spPr>
        <p:txBody>
          <a:bodyPr/>
          <a:lstStyle/>
          <a:p>
            <a:pPr marL="762000" indent="-762000" defTabSz="1241425"/>
            <a:r>
              <a:rPr lang="de-DE" sz="2400" smtClean="0"/>
              <a:t>Our Decision (ZBW)</a:t>
            </a:r>
          </a:p>
        </p:txBody>
      </p:sp>
      <p:sp>
        <p:nvSpPr>
          <p:cNvPr id="25602" name="Rectangle 3"/>
          <p:cNvSpPr>
            <a:spLocks noGrp="1" noChangeArrowheads="1"/>
          </p:cNvSpPr>
          <p:nvPr>
            <p:ph type="body" idx="4294967295"/>
          </p:nvPr>
        </p:nvSpPr>
        <p:spPr>
          <a:xfrm>
            <a:off x="1485900" y="1590675"/>
            <a:ext cx="7131050" cy="4286250"/>
          </a:xfrm>
        </p:spPr>
        <p:txBody>
          <a:bodyPr/>
          <a:lstStyle/>
          <a:p>
            <a:r>
              <a:rPr lang="de-DE" sz="1800" smtClean="0"/>
              <a:t>Ingest the data into the Archive automatically (via Submission Application)</a:t>
            </a:r>
          </a:p>
          <a:p>
            <a:r>
              <a:rPr lang="de-DE" sz="1800" smtClean="0"/>
              <a:t>automatically migrate all not well-formed /not valid PDFs to valid PDFs</a:t>
            </a:r>
          </a:p>
          <a:p>
            <a:r>
              <a:rPr lang="de-DE" sz="1800" smtClean="0"/>
              <a:t>use Rosetta to its full automation capabilities </a:t>
            </a:r>
          </a:p>
          <a:p>
            <a:endParaRPr lang="de-DE" sz="180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471613" y="838200"/>
            <a:ext cx="4684712" cy="503238"/>
          </a:xfrm>
        </p:spPr>
        <p:txBody>
          <a:bodyPr/>
          <a:lstStyle/>
          <a:p>
            <a:r>
              <a:rPr lang="de-DE" sz="2400" smtClean="0"/>
              <a:t>There are already many wheels</a:t>
            </a:r>
            <a:endParaRPr lang="de-DE" sz="2400" i="1" smtClean="0"/>
          </a:p>
        </p:txBody>
      </p:sp>
      <p:pic>
        <p:nvPicPr>
          <p:cNvPr id="26626" name="Picture 3" descr="wheel_klein"/>
          <p:cNvPicPr>
            <a:picLocks noChangeAspect="1" noChangeArrowheads="1"/>
          </p:cNvPicPr>
          <p:nvPr/>
        </p:nvPicPr>
        <p:blipFill>
          <a:blip r:embed="rId2"/>
          <a:srcRect/>
          <a:stretch>
            <a:fillRect/>
          </a:stretch>
        </p:blipFill>
        <p:spPr bwMode="auto">
          <a:xfrm>
            <a:off x="1400175" y="1400175"/>
            <a:ext cx="5830888" cy="4200525"/>
          </a:xfrm>
          <a:prstGeom prst="rect">
            <a:avLst/>
          </a:prstGeom>
          <a:noFill/>
          <a:ln w="9525">
            <a:noFill/>
            <a:miter lim="800000"/>
            <a:headEnd/>
            <a:tailEnd/>
          </a:ln>
        </p:spPr>
      </p:pic>
      <p:sp>
        <p:nvSpPr>
          <p:cNvPr id="26627" name="Text Box 4"/>
          <p:cNvSpPr txBox="1">
            <a:spLocks noChangeArrowheads="1"/>
          </p:cNvSpPr>
          <p:nvPr/>
        </p:nvSpPr>
        <p:spPr bwMode="auto">
          <a:xfrm>
            <a:off x="4938713" y="5759450"/>
            <a:ext cx="1501775" cy="193675"/>
          </a:xfrm>
          <a:prstGeom prst="rect">
            <a:avLst/>
          </a:prstGeom>
          <a:noFill/>
          <a:ln w="9525" algn="ctr">
            <a:noFill/>
            <a:miter lim="800000"/>
            <a:headEnd/>
            <a:tailEnd/>
          </a:ln>
        </p:spPr>
        <p:txBody>
          <a:bodyPr lIns="64291" tIns="32146" rIns="64291" bIns="32146">
            <a:spAutoFit/>
          </a:bodyPr>
          <a:lstStyle/>
          <a:p>
            <a:pPr defTabSz="873125"/>
            <a:r>
              <a:rPr lang="de-DE" sz="800"/>
              <a:t>Picture by Thomas Stracke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423988" y="906463"/>
            <a:ext cx="4660900" cy="360362"/>
          </a:xfrm>
        </p:spPr>
        <p:txBody>
          <a:bodyPr/>
          <a:lstStyle/>
          <a:p>
            <a:r>
              <a:rPr lang="de-DE" sz="2400" smtClean="0"/>
              <a:t>Does everybody need a wheel?</a:t>
            </a:r>
          </a:p>
        </p:txBody>
      </p:sp>
      <p:sp>
        <p:nvSpPr>
          <p:cNvPr id="27650" name="Rectangle 3"/>
          <p:cNvSpPr>
            <a:spLocks noGrp="1" noChangeArrowheads="1"/>
          </p:cNvSpPr>
          <p:nvPr>
            <p:ph type="body" idx="1"/>
          </p:nvPr>
        </p:nvSpPr>
        <p:spPr>
          <a:xfrm>
            <a:off x="1541463" y="1582738"/>
            <a:ext cx="7923212" cy="1785937"/>
          </a:xfrm>
        </p:spPr>
        <p:txBody>
          <a:bodyPr/>
          <a:lstStyle/>
          <a:p>
            <a:pPr>
              <a:buFontTx/>
              <a:buNone/>
            </a:pPr>
            <a:endParaRPr lang="de-DE" smtClean="0"/>
          </a:p>
          <a:p>
            <a:pPr>
              <a:buFontTx/>
              <a:buNone/>
            </a:pPr>
            <a:endParaRPr lang="de-DE" smtClean="0"/>
          </a:p>
        </p:txBody>
      </p:sp>
      <p:pic>
        <p:nvPicPr>
          <p:cNvPr id="27651" name="Picture 4" descr="wheel 2 klein"/>
          <p:cNvPicPr>
            <a:picLocks noChangeAspect="1" noChangeArrowheads="1"/>
          </p:cNvPicPr>
          <p:nvPr/>
        </p:nvPicPr>
        <p:blipFill>
          <a:blip r:embed="rId2"/>
          <a:srcRect/>
          <a:stretch>
            <a:fillRect/>
          </a:stretch>
        </p:blipFill>
        <p:spPr bwMode="auto">
          <a:xfrm>
            <a:off x="5435600" y="3429000"/>
            <a:ext cx="2919413" cy="2187575"/>
          </a:xfrm>
          <a:prstGeom prst="rect">
            <a:avLst/>
          </a:prstGeom>
          <a:noFill/>
          <a:ln w="9525">
            <a:noFill/>
            <a:miter lim="800000"/>
            <a:headEnd/>
            <a:tailEnd/>
          </a:ln>
        </p:spPr>
      </p:pic>
      <p:sp>
        <p:nvSpPr>
          <p:cNvPr id="27652" name="Text Box 5"/>
          <p:cNvSpPr txBox="1">
            <a:spLocks noChangeArrowheads="1"/>
          </p:cNvSpPr>
          <p:nvPr/>
        </p:nvSpPr>
        <p:spPr bwMode="auto">
          <a:xfrm>
            <a:off x="6578600" y="5710238"/>
            <a:ext cx="1481138" cy="193675"/>
          </a:xfrm>
          <a:prstGeom prst="rect">
            <a:avLst/>
          </a:prstGeom>
          <a:noFill/>
          <a:ln w="9525" algn="ctr">
            <a:noFill/>
            <a:miter lim="800000"/>
            <a:headEnd/>
            <a:tailEnd/>
          </a:ln>
        </p:spPr>
        <p:txBody>
          <a:bodyPr lIns="64291" tIns="32146" rIns="64291" bIns="32146">
            <a:spAutoFit/>
          </a:bodyPr>
          <a:lstStyle/>
          <a:p>
            <a:pPr defTabSz="873125"/>
            <a:r>
              <a:rPr lang="de-DE" sz="800"/>
              <a:t>Picture by Thomas Stracke</a:t>
            </a:r>
          </a:p>
        </p:txBody>
      </p:sp>
      <p:sp>
        <p:nvSpPr>
          <p:cNvPr id="27653" name="Text Box 6"/>
          <p:cNvSpPr txBox="1">
            <a:spLocks noChangeArrowheads="1"/>
          </p:cNvSpPr>
          <p:nvPr/>
        </p:nvSpPr>
        <p:spPr bwMode="auto">
          <a:xfrm>
            <a:off x="1476375" y="1484313"/>
            <a:ext cx="5037138" cy="1558925"/>
          </a:xfrm>
          <a:prstGeom prst="rect">
            <a:avLst/>
          </a:prstGeom>
          <a:noFill/>
          <a:ln w="9525">
            <a:noFill/>
            <a:miter lim="800000"/>
            <a:headEnd/>
            <a:tailEnd/>
          </a:ln>
        </p:spPr>
        <p:txBody>
          <a:bodyPr>
            <a:spAutoFit/>
          </a:bodyPr>
          <a:lstStyle/>
          <a:p>
            <a:r>
              <a:rPr lang="de-DE" sz="1600"/>
              <a:t>Discussion at the DCH2012 in France (Cartographers)</a:t>
            </a:r>
          </a:p>
          <a:p>
            <a:endParaRPr lang="de-DE" sz="1600"/>
          </a:p>
          <a:p>
            <a:r>
              <a:rPr lang="de-DE" sz="1600"/>
              <a:t>Perequesite for a migration decision to a valid + well-formed file is the existence of a validation tool that works for the certain format</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428750" y="906463"/>
            <a:ext cx="4438650" cy="360362"/>
          </a:xfrm>
        </p:spPr>
        <p:txBody>
          <a:bodyPr/>
          <a:lstStyle/>
          <a:p>
            <a:r>
              <a:rPr lang="de-DE" sz="2400" smtClean="0"/>
              <a:t>Submission Application Costs</a:t>
            </a:r>
          </a:p>
        </p:txBody>
      </p:sp>
      <p:sp>
        <p:nvSpPr>
          <p:cNvPr id="28674" name="Rectangle 3"/>
          <p:cNvSpPr>
            <a:spLocks noGrp="1" noChangeArrowheads="1"/>
          </p:cNvSpPr>
          <p:nvPr>
            <p:ph type="body" idx="1"/>
          </p:nvPr>
        </p:nvSpPr>
        <p:spPr>
          <a:xfrm>
            <a:off x="1428750" y="1557338"/>
            <a:ext cx="5416550" cy="3214687"/>
          </a:xfrm>
        </p:spPr>
        <p:txBody>
          <a:bodyPr/>
          <a:lstStyle/>
          <a:p>
            <a:r>
              <a:rPr lang="de-DE" sz="1800" smtClean="0"/>
              <a:t>Developing the Submission Application lasted less than a month and cost under 3,000 €.</a:t>
            </a:r>
          </a:p>
          <a:p>
            <a:r>
              <a:rPr lang="de-DE" sz="1800" smtClean="0"/>
              <a:t>Maintenance cost only around 1,000 € per year.</a:t>
            </a:r>
          </a:p>
          <a:p>
            <a:r>
              <a:rPr lang="de-DE" sz="1800" smtClean="0"/>
              <a:t>Compare to the manual ingest of nearly 40,000 Objects – current amount of objects in our DSpace Repository (400,000 €)</a:t>
            </a:r>
          </a:p>
          <a:p>
            <a:pPr>
              <a:buFontTx/>
              <a:buNone/>
            </a:pPr>
            <a:r>
              <a:rPr lang="de-DE" sz="1400" i="1" smtClean="0">
                <a:sym typeface="Wingdings" pitchFamily="2" charset="2"/>
              </a:rPr>
              <a:t>	</a:t>
            </a:r>
          </a:p>
          <a:p>
            <a:pPr>
              <a:buFontTx/>
              <a:buNone/>
            </a:pPr>
            <a:r>
              <a:rPr lang="de-DE" sz="1400" i="1" smtClean="0">
                <a:sym typeface="Wingdings" pitchFamily="2" charset="2"/>
              </a:rPr>
              <a:t>	 this decision is based on the ZBW Dspace Repository. For other collections another solution might be better.</a:t>
            </a:r>
            <a:endParaRPr lang="de-DE" sz="1400" i="1" smtClean="0"/>
          </a:p>
          <a:p>
            <a:endParaRPr lang="de-DE" sz="1400" i="1" smtClean="0"/>
          </a:p>
          <a:p>
            <a:endParaRPr lang="de-DE" sz="1800" i="1" smtClean="0"/>
          </a:p>
        </p:txBody>
      </p:sp>
      <p:pic>
        <p:nvPicPr>
          <p:cNvPr id="28675" name="Picture 4" descr="509357_R_by_Thommy Weiss_pixelio"/>
          <p:cNvPicPr>
            <a:picLocks noChangeAspect="1" noChangeArrowheads="1"/>
          </p:cNvPicPr>
          <p:nvPr/>
        </p:nvPicPr>
        <p:blipFill>
          <a:blip r:embed="rId2"/>
          <a:srcRect/>
          <a:stretch>
            <a:fillRect/>
          </a:stretch>
        </p:blipFill>
        <p:spPr bwMode="auto">
          <a:xfrm>
            <a:off x="7075488" y="2336800"/>
            <a:ext cx="1785937" cy="2173288"/>
          </a:xfrm>
          <a:prstGeom prst="rect">
            <a:avLst/>
          </a:prstGeom>
          <a:noFill/>
          <a:ln w="9525">
            <a:noFill/>
            <a:miter lim="800000"/>
            <a:headEnd/>
            <a:tailEnd/>
          </a:ln>
        </p:spPr>
      </p:pic>
      <p:sp>
        <p:nvSpPr>
          <p:cNvPr id="28676" name="Text Box 5"/>
          <p:cNvSpPr txBox="1">
            <a:spLocks noChangeArrowheads="1"/>
          </p:cNvSpPr>
          <p:nvPr/>
        </p:nvSpPr>
        <p:spPr bwMode="auto">
          <a:xfrm>
            <a:off x="7532688" y="4679950"/>
            <a:ext cx="1162050" cy="169863"/>
          </a:xfrm>
          <a:prstGeom prst="rect">
            <a:avLst/>
          </a:prstGeom>
          <a:noFill/>
          <a:ln w="9525" algn="ctr">
            <a:noFill/>
            <a:miter lim="800000"/>
            <a:headEnd/>
            <a:tailEnd/>
          </a:ln>
        </p:spPr>
        <p:txBody>
          <a:bodyPr wrap="none" lIns="64291" tIns="32146" rIns="64291" bIns="32146">
            <a:spAutoFit/>
          </a:bodyPr>
          <a:lstStyle/>
          <a:p>
            <a:pPr defTabSz="873125"/>
            <a:r>
              <a:rPr lang="de-DE" sz="700"/>
              <a:t>Thommy Weiss_pixelio.de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476375" y="908050"/>
            <a:ext cx="5014913" cy="360363"/>
          </a:xfrm>
        </p:spPr>
        <p:txBody>
          <a:bodyPr/>
          <a:lstStyle/>
          <a:p>
            <a:r>
              <a:rPr lang="de-DE" sz="2400" smtClean="0"/>
              <a:t>Workflow: Submission Application</a:t>
            </a:r>
          </a:p>
        </p:txBody>
      </p:sp>
      <p:pic>
        <p:nvPicPr>
          <p:cNvPr id="29698" name="Picture 3" descr="Submission App"/>
          <p:cNvPicPr>
            <a:picLocks noChangeAspect="1" noChangeArrowheads="1"/>
          </p:cNvPicPr>
          <p:nvPr/>
        </p:nvPicPr>
        <p:blipFill>
          <a:blip r:embed="rId2"/>
          <a:srcRect/>
          <a:stretch>
            <a:fillRect/>
          </a:stretch>
        </p:blipFill>
        <p:spPr bwMode="auto">
          <a:xfrm>
            <a:off x="1428750" y="1671638"/>
            <a:ext cx="7515225" cy="2844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404938" y="908050"/>
            <a:ext cx="4679950" cy="360363"/>
          </a:xfrm>
        </p:spPr>
        <p:txBody>
          <a:bodyPr/>
          <a:lstStyle/>
          <a:p>
            <a:r>
              <a:rPr lang="de-DE" sz="2400" smtClean="0"/>
              <a:t>Ingest: The automatic Workflow</a:t>
            </a:r>
          </a:p>
        </p:txBody>
      </p:sp>
      <p:sp>
        <p:nvSpPr>
          <p:cNvPr id="30722" name="Rectangle 3"/>
          <p:cNvSpPr>
            <a:spLocks noGrp="1" noChangeArrowheads="1"/>
          </p:cNvSpPr>
          <p:nvPr>
            <p:ph type="body" idx="1"/>
          </p:nvPr>
        </p:nvSpPr>
        <p:spPr>
          <a:xfrm>
            <a:off x="1404938" y="1495425"/>
            <a:ext cx="7923212" cy="3805238"/>
          </a:xfrm>
        </p:spPr>
        <p:txBody>
          <a:bodyPr/>
          <a:lstStyle/>
          <a:p>
            <a:pPr>
              <a:buFontTx/>
              <a:buNone/>
            </a:pPr>
            <a:r>
              <a:rPr lang="de-DE" sz="1600" b="1" smtClean="0"/>
              <a:t>The Submission Application</a:t>
            </a:r>
          </a:p>
          <a:p>
            <a:pPr lvl="1"/>
            <a:r>
              <a:rPr lang="de-DE" sz="1600" smtClean="0"/>
              <a:t>collects digital objects and their metadata from the Dspace Repository (using OAI-PMH)</a:t>
            </a:r>
          </a:p>
          <a:p>
            <a:pPr lvl="1"/>
            <a:r>
              <a:rPr lang="de-DE" sz="1600" smtClean="0"/>
              <a:t>creates Intellectual Entities with Mets and files</a:t>
            </a:r>
          </a:p>
          <a:p>
            <a:pPr lvl="1"/>
            <a:r>
              <a:rPr lang="de-DE" sz="1600" smtClean="0"/>
              <a:t>moves them to the shared folder</a:t>
            </a:r>
          </a:p>
          <a:p>
            <a:pPr lvl="1"/>
            <a:r>
              <a:rPr lang="de-DE" sz="1600" smtClean="0"/>
              <a:t>ingests to Rosetta (includes e. g. format identification via DROID and format validation via JHOVE)</a:t>
            </a:r>
          </a:p>
          <a:p>
            <a:pPr lvl="1"/>
            <a:r>
              <a:rPr lang="de-DE" sz="1600" smtClean="0"/>
              <a:t>gets status information via Web Service</a:t>
            </a:r>
          </a:p>
          <a:p>
            <a:pPr lvl="1"/>
            <a:r>
              <a:rPr lang="de-DE" sz="1600" smtClean="0"/>
              <a:t>enrichment with Metadata (autom.) via consortial catalogue (GBV)</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403350" y="906463"/>
            <a:ext cx="4497388" cy="360362"/>
          </a:xfrm>
        </p:spPr>
        <p:txBody>
          <a:bodyPr/>
          <a:lstStyle/>
          <a:p>
            <a:r>
              <a:rPr lang="de-DE" sz="2400" smtClean="0"/>
              <a:t>Submission Application Tasks</a:t>
            </a:r>
          </a:p>
        </p:txBody>
      </p:sp>
      <p:sp>
        <p:nvSpPr>
          <p:cNvPr id="31746" name="Rectangle 3"/>
          <p:cNvSpPr>
            <a:spLocks noGrp="1" noChangeArrowheads="1"/>
          </p:cNvSpPr>
          <p:nvPr>
            <p:ph type="body" idx="1"/>
          </p:nvPr>
        </p:nvSpPr>
        <p:spPr>
          <a:xfrm>
            <a:off x="1514475" y="1628775"/>
            <a:ext cx="6778625" cy="3571875"/>
          </a:xfrm>
        </p:spPr>
        <p:txBody>
          <a:bodyPr/>
          <a:lstStyle/>
          <a:p>
            <a:pPr marL="533400" indent="-533400" defTabSz="1241425">
              <a:buFontTx/>
              <a:buNone/>
            </a:pPr>
            <a:r>
              <a:rPr lang="de-DE" sz="1600" smtClean="0"/>
              <a:t>Tracking of the Object (WebService GetStatus), 5 possible stages:</a:t>
            </a:r>
          </a:p>
          <a:p>
            <a:pPr marL="533400" indent="-533400" defTabSz="1241425">
              <a:buFontTx/>
              <a:buAutoNum type="arabicPeriod"/>
            </a:pPr>
            <a:r>
              <a:rPr lang="de-DE" sz="1600" smtClean="0"/>
              <a:t>Initialisation</a:t>
            </a:r>
          </a:p>
          <a:p>
            <a:pPr marL="533400" indent="-533400" defTabSz="1241425">
              <a:buFontTx/>
              <a:buAutoNum type="arabicPeriod"/>
            </a:pPr>
            <a:r>
              <a:rPr lang="de-DE" sz="1600" smtClean="0"/>
              <a:t>Validation</a:t>
            </a:r>
          </a:p>
          <a:p>
            <a:pPr marL="533400" indent="-533400" defTabSz="1241425">
              <a:buFontTx/>
              <a:buAutoNum type="arabicPeriod"/>
            </a:pPr>
            <a:r>
              <a:rPr lang="de-DE" sz="1600" smtClean="0"/>
              <a:t>Enrichment </a:t>
            </a:r>
          </a:p>
          <a:p>
            <a:pPr marL="533400" indent="-533400" defTabSz="1241425">
              <a:buFontTx/>
              <a:buAutoNum type="arabicPeriod"/>
            </a:pPr>
            <a:r>
              <a:rPr lang="de-DE" sz="1600" smtClean="0"/>
              <a:t>To Permanent</a:t>
            </a:r>
          </a:p>
          <a:p>
            <a:pPr marL="533400" indent="-533400" defTabSz="1241425">
              <a:buFontTx/>
              <a:buAutoNum type="arabicPeriod"/>
            </a:pPr>
            <a:r>
              <a:rPr lang="de-DE" sz="1600" smtClean="0"/>
              <a:t>Finished</a:t>
            </a:r>
          </a:p>
          <a:p>
            <a:pPr marL="533400" indent="-533400" defTabSz="1241425"/>
            <a:endParaRPr lang="de-DE" sz="160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Screenshot Sub App"/>
          <p:cNvPicPr>
            <a:picLocks noChangeAspect="1" noChangeArrowheads="1"/>
          </p:cNvPicPr>
          <p:nvPr/>
        </p:nvPicPr>
        <p:blipFill>
          <a:blip r:embed="rId2"/>
          <a:srcRect/>
          <a:stretch>
            <a:fillRect/>
          </a:stretch>
        </p:blipFill>
        <p:spPr bwMode="auto">
          <a:xfrm>
            <a:off x="1404938" y="1395413"/>
            <a:ext cx="7666037" cy="3978275"/>
          </a:xfrm>
          <a:prstGeom prst="rect">
            <a:avLst/>
          </a:prstGeom>
          <a:noFill/>
          <a:ln w="9525">
            <a:noFill/>
            <a:miter lim="800000"/>
            <a:headEnd/>
            <a:tailEnd/>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1397000" y="836613"/>
            <a:ext cx="3751263" cy="457200"/>
          </a:xfrm>
        </p:spPr>
        <p:txBody>
          <a:bodyPr/>
          <a:lstStyle/>
          <a:p>
            <a:pPr marL="762000" indent="-762000" defTabSz="1241425"/>
            <a:r>
              <a:rPr lang="de-DE" sz="2400" smtClean="0"/>
              <a:t>JHOVE Validation: PDF</a:t>
            </a:r>
          </a:p>
        </p:txBody>
      </p:sp>
      <p:sp>
        <p:nvSpPr>
          <p:cNvPr id="33794" name="Rectangle 3"/>
          <p:cNvSpPr>
            <a:spLocks noGrp="1" noChangeArrowheads="1"/>
          </p:cNvSpPr>
          <p:nvPr>
            <p:ph type="body" idx="1"/>
          </p:nvPr>
        </p:nvSpPr>
        <p:spPr>
          <a:xfrm>
            <a:off x="1220788" y="1516063"/>
            <a:ext cx="7923212" cy="3929062"/>
          </a:xfrm>
        </p:spPr>
        <p:txBody>
          <a:bodyPr/>
          <a:lstStyle/>
          <a:p>
            <a:pPr lvl="1"/>
            <a:r>
              <a:rPr lang="de-DE" sz="1600" smtClean="0"/>
              <a:t>14 % of the PDFs are not yet valid </a:t>
            </a:r>
          </a:p>
          <a:p>
            <a:pPr lvl="1"/>
            <a:r>
              <a:rPr lang="de-DE" sz="1600" smtClean="0"/>
              <a:t>The manual migration to a valid file of 5000 PDFs would cost ca. 50,000 € (only Personnel Costs). We need an automatic solution to generate valid files to save ressources &amp; money.</a:t>
            </a:r>
          </a:p>
          <a:p>
            <a:pPr lvl="1"/>
            <a:r>
              <a:rPr lang="de-DE" sz="1600" smtClean="0"/>
              <a:t>An automatic solution to check wether or not the migrated version looks like the original still needs to be tested.</a:t>
            </a:r>
          </a:p>
          <a:p>
            <a:pPr lvl="1">
              <a:buFontTx/>
              <a:buNone/>
            </a:pPr>
            <a:endParaRPr lang="de-DE" sz="1600" smtClean="0"/>
          </a:p>
          <a:p>
            <a:endParaRPr lang="de-DE" sz="1600" smtClean="0"/>
          </a:p>
          <a:p>
            <a:endParaRPr lang="de-DE" sz="1600" smtClean="0"/>
          </a:p>
          <a:p>
            <a:endParaRPr lang="de-DE" sz="1600" smtClean="0"/>
          </a:p>
          <a:p>
            <a:endParaRPr lang="de-DE" sz="1600" smtClean="0"/>
          </a:p>
          <a:p>
            <a:endParaRPr lang="de-DE" sz="160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03350" y="865188"/>
            <a:ext cx="3108325" cy="476250"/>
          </a:xfrm>
        </p:spPr>
        <p:txBody>
          <a:bodyPr/>
          <a:lstStyle/>
          <a:p>
            <a:pPr marL="762000" indent="-762000" defTabSz="1241425"/>
            <a:r>
              <a:rPr lang="de-DE" sz="2400" smtClean="0"/>
              <a:t>Automatic Validation</a:t>
            </a:r>
          </a:p>
        </p:txBody>
      </p:sp>
      <p:sp>
        <p:nvSpPr>
          <p:cNvPr id="34818" name="Rectangle 3"/>
          <p:cNvSpPr>
            <a:spLocks noGrp="1" noChangeArrowheads="1"/>
          </p:cNvSpPr>
          <p:nvPr>
            <p:ph type="body" idx="1"/>
          </p:nvPr>
        </p:nvSpPr>
        <p:spPr>
          <a:xfrm>
            <a:off x="1220788" y="1477963"/>
            <a:ext cx="7923212" cy="2857500"/>
          </a:xfrm>
        </p:spPr>
        <p:txBody>
          <a:bodyPr/>
          <a:lstStyle/>
          <a:p>
            <a:pPr lvl="1">
              <a:buFontTx/>
              <a:buNone/>
            </a:pPr>
            <a:r>
              <a:rPr lang="de-DE" sz="1600" smtClean="0"/>
              <a:t>Present Decision at the ZBW</a:t>
            </a:r>
          </a:p>
          <a:p>
            <a:pPr lvl="1"/>
            <a:r>
              <a:rPr lang="de-DE" sz="1400" smtClean="0"/>
              <a:t>Ingest -&gt; Risk Analysis –&gt; Preservation Plan(s) (Testing + Evaluation) –&gt; Decision -&gt; Preservation Action (Migration via Tool like itext, Ghostscript or a proprietary tool)</a:t>
            </a:r>
          </a:p>
          <a:p>
            <a:pPr lvl="1"/>
            <a:endParaRPr lang="de-DE" sz="1400" smtClean="0"/>
          </a:p>
          <a:p>
            <a:pPr lvl="1"/>
            <a:r>
              <a:rPr lang="de-DE" sz="1400" smtClean="0"/>
              <a:t>Tests of a small amount of the data with itext have shown a success of 98 % (the rest will still need hands-on-treatment)</a:t>
            </a:r>
          </a:p>
          <a:p>
            <a:pPr lvl="1">
              <a:buFontTx/>
              <a:buNone/>
            </a:pPr>
            <a:endParaRPr lang="de-DE" sz="1400" smtClean="0"/>
          </a:p>
          <a:p>
            <a:pPr lvl="1"/>
            <a:r>
              <a:rPr lang="de-DE" sz="1600" smtClean="0"/>
              <a:t>The workflow needs to be evaluated regularly: </a:t>
            </a:r>
          </a:p>
          <a:p>
            <a:pPr lvl="2"/>
            <a:r>
              <a:rPr lang="de-DE" sz="1400" smtClean="0"/>
              <a:t>Is JHOVE still working for our objects?</a:t>
            </a:r>
          </a:p>
          <a:p>
            <a:pPr lvl="2"/>
            <a:r>
              <a:rPr lang="de-DE" sz="1400" smtClean="0"/>
              <a:t>Migration to another format instead of just to a valid PDF (e. g. PDF/A-2b)?</a:t>
            </a:r>
          </a:p>
          <a:p>
            <a:pPr lvl="2"/>
            <a:r>
              <a:rPr lang="de-DE" sz="1400" smtClean="0"/>
              <a:t>Are there any better Validation Tools, Migration Tools etc.?</a:t>
            </a:r>
          </a:p>
          <a:p>
            <a:pPr lvl="2">
              <a:buFont typeface="Wingdings" pitchFamily="2" charset="2"/>
              <a:buChar char="à"/>
            </a:pPr>
            <a:r>
              <a:rPr lang="de-DE" sz="1400" i="1" smtClean="0">
                <a:sym typeface="Wingdings" pitchFamily="2" charset="2"/>
              </a:rPr>
              <a:t>as the architecture of this workflow will be modular, it will be easy to modify it</a:t>
            </a:r>
          </a:p>
          <a:p>
            <a:pPr lvl="2">
              <a:buFont typeface="Wingdings" pitchFamily="2" charset="2"/>
              <a:buChar char="à"/>
            </a:pPr>
            <a:endParaRPr lang="de-DE" sz="1400" i="1" smtClean="0"/>
          </a:p>
          <a:p>
            <a:pPr lvl="2">
              <a:buFont typeface="Wingdings" pitchFamily="2" charset="2"/>
              <a:buNone/>
            </a:pPr>
            <a:endParaRPr lang="de-DE" sz="1400" smtClean="0"/>
          </a:p>
          <a:p>
            <a:pPr lvl="1"/>
            <a:endParaRPr lang="de-DE" sz="1400" smtClean="0"/>
          </a:p>
          <a:p>
            <a:endParaRPr lang="de-DE" sz="1400" smtClean="0"/>
          </a:p>
          <a:p>
            <a:endParaRPr lang="de-DE" sz="140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403350" y="906463"/>
            <a:ext cx="3030538" cy="360362"/>
          </a:xfrm>
        </p:spPr>
        <p:txBody>
          <a:bodyPr/>
          <a:lstStyle/>
          <a:p>
            <a:r>
              <a:rPr lang="de-DE" sz="2400" smtClean="0"/>
              <a:t>Preview</a:t>
            </a:r>
          </a:p>
        </p:txBody>
      </p:sp>
      <p:sp>
        <p:nvSpPr>
          <p:cNvPr id="17410" name="Rectangle 3"/>
          <p:cNvSpPr>
            <a:spLocks noGrp="1" noChangeArrowheads="1"/>
          </p:cNvSpPr>
          <p:nvPr>
            <p:ph type="body" idx="1"/>
          </p:nvPr>
        </p:nvSpPr>
        <p:spPr>
          <a:xfrm>
            <a:off x="1647825" y="1528763"/>
            <a:ext cx="6884988" cy="3571875"/>
          </a:xfrm>
        </p:spPr>
        <p:txBody>
          <a:bodyPr/>
          <a:lstStyle/>
          <a:p>
            <a:pPr marL="533400" indent="-533400" defTabSz="1241425">
              <a:buFontTx/>
              <a:buAutoNum type="arabicPeriod"/>
            </a:pPr>
            <a:r>
              <a:rPr lang="de-DE" smtClean="0"/>
              <a:t>Introduction </a:t>
            </a:r>
          </a:p>
          <a:p>
            <a:pPr marL="533400" indent="-533400" defTabSz="1241425">
              <a:buFontTx/>
              <a:buAutoNum type="arabicPeriod"/>
            </a:pPr>
            <a:r>
              <a:rPr lang="de-DE" smtClean="0"/>
              <a:t>The Challenge</a:t>
            </a:r>
          </a:p>
          <a:p>
            <a:pPr marL="533400" indent="-533400" defTabSz="1241425">
              <a:buFontTx/>
              <a:buAutoNum type="arabicPeriod"/>
            </a:pPr>
            <a:r>
              <a:rPr lang="de-DE" smtClean="0"/>
              <a:t>Ingest: The manual Workflow</a:t>
            </a:r>
          </a:p>
          <a:p>
            <a:pPr marL="533400" indent="-533400" defTabSz="1241425">
              <a:buFontTx/>
              <a:buAutoNum type="arabicPeriod"/>
            </a:pPr>
            <a:r>
              <a:rPr lang="de-DE" smtClean="0"/>
              <a:t>Ingest: Personnel Costs</a:t>
            </a:r>
          </a:p>
          <a:p>
            <a:pPr marL="533400" indent="-533400" defTabSz="1241425">
              <a:buFontTx/>
              <a:buAutoNum type="arabicPeriod"/>
            </a:pPr>
            <a:r>
              <a:rPr lang="de-DE" smtClean="0"/>
              <a:t>Ingest: The automatic Workflow </a:t>
            </a:r>
          </a:p>
          <a:p>
            <a:pPr marL="533400" indent="-533400" defTabSz="1241425">
              <a:buFontTx/>
              <a:buAutoNum type="arabicPeriod"/>
            </a:pPr>
            <a:r>
              <a:rPr lang="de-DE" smtClean="0"/>
              <a:t>PDF Validation – Automation needed</a:t>
            </a:r>
          </a:p>
          <a:p>
            <a:pPr marL="533400" indent="-533400" defTabSz="1241425">
              <a:buFontTx/>
              <a:buAutoNum type="arabicPeriod"/>
            </a:pPr>
            <a:r>
              <a:rPr lang="de-DE" smtClean="0"/>
              <a:t>Summary and Future Work</a:t>
            </a:r>
          </a:p>
          <a:p>
            <a:pPr marL="533400" indent="-533400" defTabSz="1241425">
              <a:buFontTx/>
              <a:buAutoNum type="arabicPeriod"/>
            </a:pPr>
            <a:endParaRPr lang="de-DE"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420813" y="906463"/>
            <a:ext cx="3943350" cy="360362"/>
          </a:xfrm>
        </p:spPr>
        <p:txBody>
          <a:bodyPr/>
          <a:lstStyle/>
          <a:p>
            <a:r>
              <a:rPr lang="de-DE" sz="2400" smtClean="0"/>
              <a:t>Pushing 100% Automation</a:t>
            </a:r>
          </a:p>
        </p:txBody>
      </p:sp>
      <p:pic>
        <p:nvPicPr>
          <p:cNvPr id="35842" name="Picture 3" descr="Today_Soon"/>
          <p:cNvPicPr>
            <a:picLocks noChangeAspect="1" noChangeArrowheads="1"/>
          </p:cNvPicPr>
          <p:nvPr/>
        </p:nvPicPr>
        <p:blipFill>
          <a:blip r:embed="rId2"/>
          <a:srcRect/>
          <a:stretch>
            <a:fillRect/>
          </a:stretch>
        </p:blipFill>
        <p:spPr bwMode="auto">
          <a:xfrm>
            <a:off x="1576388" y="1765300"/>
            <a:ext cx="4708525" cy="33829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403350" y="811213"/>
            <a:ext cx="3997325" cy="457200"/>
          </a:xfrm>
        </p:spPr>
        <p:txBody>
          <a:bodyPr/>
          <a:lstStyle/>
          <a:p>
            <a:pPr marL="762000" indent="-762000" defTabSz="1241425"/>
            <a:r>
              <a:rPr lang="de-DE" sz="2400" smtClean="0"/>
              <a:t>Summary and Future Work</a:t>
            </a:r>
          </a:p>
        </p:txBody>
      </p:sp>
      <p:sp>
        <p:nvSpPr>
          <p:cNvPr id="36866" name="Rectangle 3"/>
          <p:cNvSpPr>
            <a:spLocks noGrp="1" noChangeArrowheads="1"/>
          </p:cNvSpPr>
          <p:nvPr>
            <p:ph type="body" idx="1"/>
          </p:nvPr>
        </p:nvSpPr>
        <p:spPr>
          <a:xfrm>
            <a:off x="1692275" y="1497013"/>
            <a:ext cx="7127875" cy="4062412"/>
          </a:xfrm>
        </p:spPr>
        <p:txBody>
          <a:bodyPr/>
          <a:lstStyle/>
          <a:p>
            <a:pPr marL="990600" lvl="1" indent="-533400">
              <a:lnSpc>
                <a:spcPct val="80000"/>
              </a:lnSpc>
              <a:buFontTx/>
              <a:buNone/>
            </a:pPr>
            <a:r>
              <a:rPr lang="de-DE" sz="1400" smtClean="0"/>
              <a:t>ZBW</a:t>
            </a:r>
          </a:p>
          <a:p>
            <a:pPr marL="990600" lvl="1" indent="-533400">
              <a:lnSpc>
                <a:spcPct val="80000"/>
              </a:lnSpc>
            </a:pPr>
            <a:r>
              <a:rPr lang="de-DE" sz="1400" smtClean="0"/>
              <a:t>complete the automatic Validation Workflow</a:t>
            </a:r>
          </a:p>
          <a:p>
            <a:pPr marL="990600" lvl="1" indent="-533400">
              <a:lnSpc>
                <a:spcPct val="80000"/>
              </a:lnSpc>
            </a:pPr>
            <a:r>
              <a:rPr lang="de-DE" sz="1400" smtClean="0"/>
              <a:t>develop a Workflow for JPEGs (modify Submission Application for the next Ingest Task)</a:t>
            </a:r>
          </a:p>
          <a:p>
            <a:pPr marL="990600" lvl="1" indent="-533400">
              <a:lnSpc>
                <a:spcPct val="80000"/>
              </a:lnSpc>
            </a:pPr>
            <a:endParaRPr lang="de-DE" sz="1400" smtClean="0"/>
          </a:p>
          <a:p>
            <a:pPr marL="990600" lvl="1" indent="-533400">
              <a:lnSpc>
                <a:spcPct val="80000"/>
              </a:lnSpc>
              <a:buFontTx/>
              <a:buNone/>
            </a:pPr>
            <a:r>
              <a:rPr lang="de-DE" sz="1400" smtClean="0"/>
              <a:t>ZB MED</a:t>
            </a:r>
          </a:p>
          <a:p>
            <a:pPr marL="990600" lvl="1" indent="-533400">
              <a:lnSpc>
                <a:spcPct val="80000"/>
              </a:lnSpc>
            </a:pPr>
            <a:r>
              <a:rPr lang="de-DE" sz="1400" smtClean="0"/>
              <a:t>complete the automatic Ingest Workflow from ElliNET to Rosetta</a:t>
            </a:r>
          </a:p>
          <a:p>
            <a:pPr marL="990600" lvl="1" indent="-533400">
              <a:lnSpc>
                <a:spcPct val="80000"/>
              </a:lnSpc>
            </a:pPr>
            <a:r>
              <a:rPr lang="de-DE" sz="1400" smtClean="0"/>
              <a:t>develop an automatic Ingest Workflow for the digitized objects of the </a:t>
            </a:r>
            <a:r>
              <a:rPr lang="de-DE" sz="1400" i="1" smtClean="0"/>
              <a:t>Physical Anthropology</a:t>
            </a:r>
            <a:r>
              <a:rPr lang="de-DE" sz="1400" smtClean="0"/>
              <a:t> collection (tiff master, jpeg and pdf derivatives)</a:t>
            </a:r>
          </a:p>
          <a:p>
            <a:pPr marL="990600" lvl="1" indent="-533400">
              <a:lnSpc>
                <a:spcPct val="80000"/>
              </a:lnSpc>
            </a:pPr>
            <a:endParaRPr lang="de-DE" sz="1400" smtClean="0"/>
          </a:p>
          <a:p>
            <a:pPr marL="990600" lvl="1" indent="-533400">
              <a:lnSpc>
                <a:spcPct val="80000"/>
              </a:lnSpc>
              <a:buFontTx/>
              <a:buNone/>
            </a:pPr>
            <a:r>
              <a:rPr lang="de-DE" sz="1400" smtClean="0"/>
              <a:t>TIB</a:t>
            </a:r>
          </a:p>
          <a:p>
            <a:pPr marL="990600" lvl="1" indent="-533400"/>
            <a:r>
              <a:rPr lang="en-GB" sz="1400" smtClean="0"/>
              <a:t>textual materials: extension of manual workflows (dissertations, research reports) and integration into daily work routines of collection departments, import of older materials through submission application</a:t>
            </a:r>
          </a:p>
          <a:p>
            <a:pPr marL="990600" lvl="1" indent="-533400"/>
            <a:r>
              <a:rPr lang="en-GB" sz="1400" smtClean="0"/>
              <a:t>non-textual materials: development of AV-workflow, development of workflow for 3D objects</a:t>
            </a:r>
            <a:endParaRPr lang="de-DE" sz="140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6600825" y="2747963"/>
            <a:ext cx="2425700" cy="2392362"/>
          </a:xfrm>
          <a:prstGeom prst="rect">
            <a:avLst/>
          </a:prstGeom>
          <a:noFill/>
          <a:ln w="9525" algn="ctr">
            <a:noFill/>
            <a:miter lim="800000"/>
            <a:headEnd/>
            <a:tailEnd/>
          </a:ln>
        </p:spPr>
        <p:txBody>
          <a:bodyPr lIns="64291" tIns="32146" rIns="64291" bIns="32146">
            <a:spAutoFit/>
          </a:bodyPr>
          <a:lstStyle/>
          <a:p>
            <a:pPr algn="ctr" defTabSz="873125"/>
            <a:endParaRPr lang="de-DE" sz="3400"/>
          </a:p>
          <a:p>
            <a:pPr algn="ctr" defTabSz="873125"/>
            <a:endParaRPr lang="de-DE" sz="3400"/>
          </a:p>
          <a:p>
            <a:pPr algn="ctr" defTabSz="873125"/>
            <a:r>
              <a:rPr lang="de-DE" sz="1700"/>
              <a:t>Yvonne Friese</a:t>
            </a:r>
          </a:p>
          <a:p>
            <a:pPr algn="ctr" defTabSz="873125"/>
            <a:r>
              <a:rPr lang="de-DE" sz="1700"/>
              <a:t>ZBW Kiel</a:t>
            </a:r>
          </a:p>
          <a:p>
            <a:pPr algn="ctr" defTabSz="873125"/>
            <a:r>
              <a:rPr lang="de-DE" sz="1700"/>
              <a:t>Project Manager Digital Preservation</a:t>
            </a:r>
          </a:p>
          <a:p>
            <a:pPr algn="ctr" defTabSz="873125"/>
            <a:r>
              <a:rPr lang="de-DE" sz="1700" i="1"/>
              <a:t>y.friese@zbw.eu</a:t>
            </a:r>
          </a:p>
        </p:txBody>
      </p:sp>
      <p:sp>
        <p:nvSpPr>
          <p:cNvPr id="37890" name="Rectangle 3"/>
          <p:cNvSpPr>
            <a:spLocks noGrp="1" noChangeArrowheads="1"/>
          </p:cNvSpPr>
          <p:nvPr>
            <p:ph/>
          </p:nvPr>
        </p:nvSpPr>
        <p:spPr>
          <a:xfrm>
            <a:off x="1403350" y="887413"/>
            <a:ext cx="2197100" cy="525462"/>
          </a:xfrm>
        </p:spPr>
        <p:txBody>
          <a:bodyPr/>
          <a:lstStyle/>
          <a:p>
            <a:pPr>
              <a:buFontTx/>
              <a:buNone/>
            </a:pPr>
            <a:r>
              <a:rPr lang="de-DE" sz="2400" smtClean="0"/>
              <a:t>Questions?</a:t>
            </a:r>
          </a:p>
        </p:txBody>
      </p:sp>
      <p:pic>
        <p:nvPicPr>
          <p:cNvPr id="37891" name="Picture 4" descr="noch Fragen"/>
          <p:cNvPicPr>
            <a:picLocks noChangeAspect="1" noChangeArrowheads="1"/>
          </p:cNvPicPr>
          <p:nvPr/>
        </p:nvPicPr>
        <p:blipFill>
          <a:blip r:embed="rId2"/>
          <a:srcRect/>
          <a:stretch>
            <a:fillRect/>
          </a:stretch>
        </p:blipFill>
        <p:spPr bwMode="auto">
          <a:xfrm>
            <a:off x="1511300" y="1611313"/>
            <a:ext cx="4703763" cy="3529012"/>
          </a:xfrm>
          <a:prstGeom prst="rect">
            <a:avLst/>
          </a:prstGeom>
          <a:noFill/>
          <a:ln w="9525">
            <a:noFill/>
            <a:miter lim="800000"/>
            <a:headEnd/>
            <a:tailEnd/>
          </a:ln>
        </p:spPr>
      </p:pic>
      <p:sp>
        <p:nvSpPr>
          <p:cNvPr id="37892" name="Text Box 5"/>
          <p:cNvSpPr txBox="1">
            <a:spLocks noChangeArrowheads="1"/>
          </p:cNvSpPr>
          <p:nvPr/>
        </p:nvSpPr>
        <p:spPr bwMode="auto">
          <a:xfrm>
            <a:off x="4713288" y="5140325"/>
            <a:ext cx="1501775" cy="185738"/>
          </a:xfrm>
          <a:prstGeom prst="rect">
            <a:avLst/>
          </a:prstGeom>
          <a:noFill/>
          <a:ln w="9525" algn="ctr">
            <a:noFill/>
            <a:miter lim="800000"/>
            <a:headEnd/>
            <a:tailEnd/>
          </a:ln>
        </p:spPr>
        <p:txBody>
          <a:bodyPr lIns="64291" tIns="32146" rIns="64291" bIns="32146">
            <a:spAutoFit/>
          </a:bodyPr>
          <a:lstStyle/>
          <a:p>
            <a:pPr defTabSz="873125"/>
            <a:r>
              <a:rPr lang="de-DE" sz="800"/>
              <a:t>Picture by Hugo Wallitzer</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403350" y="906463"/>
            <a:ext cx="7127875" cy="360362"/>
          </a:xfrm>
        </p:spPr>
        <p:txBody>
          <a:bodyPr/>
          <a:lstStyle/>
          <a:p>
            <a:r>
              <a:rPr lang="de-DE" sz="2400" smtClean="0"/>
              <a:t>Goportis</a:t>
            </a:r>
          </a:p>
        </p:txBody>
      </p:sp>
      <p:sp>
        <p:nvSpPr>
          <p:cNvPr id="18434" name="Rectangle 3"/>
          <p:cNvSpPr>
            <a:spLocks noGrp="1" noChangeArrowheads="1"/>
          </p:cNvSpPr>
          <p:nvPr>
            <p:ph type="body" idx="1"/>
          </p:nvPr>
        </p:nvSpPr>
        <p:spPr>
          <a:xfrm>
            <a:off x="1058863" y="1493838"/>
            <a:ext cx="6799262" cy="1266825"/>
          </a:xfrm>
        </p:spPr>
        <p:txBody>
          <a:bodyPr/>
          <a:lstStyle/>
          <a:p>
            <a:pPr lvl="1">
              <a:lnSpc>
                <a:spcPct val="80000"/>
              </a:lnSpc>
              <a:buFontTx/>
              <a:buNone/>
            </a:pPr>
            <a:r>
              <a:rPr lang="de-DE" sz="1200" smtClean="0"/>
              <a:t>Consortium of the three National Subject Libraries in Germany </a:t>
            </a:r>
          </a:p>
          <a:p>
            <a:pPr lvl="1">
              <a:lnSpc>
                <a:spcPct val="80000"/>
              </a:lnSpc>
            </a:pPr>
            <a:r>
              <a:rPr lang="de-DE" sz="1200" smtClean="0"/>
              <a:t>German National Library of Science and Technology (TIB Hannover)</a:t>
            </a:r>
          </a:p>
          <a:p>
            <a:pPr lvl="1">
              <a:lnSpc>
                <a:spcPct val="80000"/>
              </a:lnSpc>
            </a:pPr>
            <a:r>
              <a:rPr lang="de-DE" sz="1200" smtClean="0"/>
              <a:t>German National Library of Medicine (ZB MED in Bonn and Cologne)</a:t>
            </a:r>
          </a:p>
          <a:p>
            <a:pPr lvl="1">
              <a:lnSpc>
                <a:spcPct val="80000"/>
              </a:lnSpc>
            </a:pPr>
            <a:r>
              <a:rPr lang="de-DE" sz="1200" smtClean="0"/>
              <a:t>German National Library of Economics (ZBW in Kiel and Hamburg)</a:t>
            </a:r>
          </a:p>
          <a:p>
            <a:pPr lvl="1">
              <a:lnSpc>
                <a:spcPct val="80000"/>
              </a:lnSpc>
              <a:buFontTx/>
              <a:buNone/>
            </a:pPr>
            <a:endParaRPr lang="de-DE" sz="1200" smtClean="0"/>
          </a:p>
          <a:p>
            <a:pPr lvl="1">
              <a:lnSpc>
                <a:spcPct val="80000"/>
              </a:lnSpc>
              <a:buFontTx/>
              <a:buNone/>
            </a:pPr>
            <a:r>
              <a:rPr lang="de-DE" sz="1200" smtClean="0"/>
              <a:t>Goals: Share synergies and knowledge</a:t>
            </a:r>
          </a:p>
          <a:p>
            <a:pPr lvl="1">
              <a:lnSpc>
                <a:spcPct val="80000"/>
              </a:lnSpc>
            </a:pPr>
            <a:endParaRPr lang="de-DE" sz="1200" smtClean="0"/>
          </a:p>
        </p:txBody>
      </p:sp>
      <p:pic>
        <p:nvPicPr>
          <p:cNvPr id="18435" name="Picture 4" descr="tib_hannover"/>
          <p:cNvPicPr>
            <a:picLocks noChangeAspect="1" noChangeArrowheads="1"/>
          </p:cNvPicPr>
          <p:nvPr/>
        </p:nvPicPr>
        <p:blipFill>
          <a:blip r:embed="rId2"/>
          <a:srcRect/>
          <a:stretch>
            <a:fillRect/>
          </a:stretch>
        </p:blipFill>
        <p:spPr bwMode="auto">
          <a:xfrm>
            <a:off x="2084388" y="2708275"/>
            <a:ext cx="1487487" cy="990600"/>
          </a:xfrm>
          <a:prstGeom prst="rect">
            <a:avLst/>
          </a:prstGeom>
          <a:noFill/>
          <a:ln w="9525">
            <a:noFill/>
            <a:miter lim="800000"/>
            <a:headEnd/>
            <a:tailEnd/>
          </a:ln>
        </p:spPr>
      </p:pic>
      <p:sp>
        <p:nvSpPr>
          <p:cNvPr id="18436" name="Text Box 6"/>
          <p:cNvSpPr txBox="1">
            <a:spLocks noChangeArrowheads="1"/>
          </p:cNvSpPr>
          <p:nvPr/>
        </p:nvSpPr>
        <p:spPr bwMode="auto">
          <a:xfrm>
            <a:off x="5284788" y="5327650"/>
            <a:ext cx="1262062" cy="276225"/>
          </a:xfrm>
          <a:prstGeom prst="rect">
            <a:avLst/>
          </a:prstGeom>
          <a:noFill/>
          <a:ln w="9525" algn="ctr">
            <a:noFill/>
            <a:miter lim="800000"/>
            <a:headEnd/>
            <a:tailEnd/>
          </a:ln>
        </p:spPr>
        <p:txBody>
          <a:bodyPr wrap="none" lIns="64291" tIns="32146" rIns="64291" bIns="32146">
            <a:spAutoFit/>
          </a:bodyPr>
          <a:lstStyle/>
          <a:p>
            <a:pPr defTabSz="873125"/>
            <a:r>
              <a:rPr lang="de-DE" sz="1400"/>
              <a:t>ZB MED Bonn</a:t>
            </a:r>
          </a:p>
        </p:txBody>
      </p:sp>
      <p:sp>
        <p:nvSpPr>
          <p:cNvPr id="18437" name="Text Box 7"/>
          <p:cNvSpPr txBox="1">
            <a:spLocks noChangeArrowheads="1"/>
          </p:cNvSpPr>
          <p:nvPr/>
        </p:nvSpPr>
        <p:spPr bwMode="auto">
          <a:xfrm>
            <a:off x="2179638" y="3725863"/>
            <a:ext cx="1220787" cy="276225"/>
          </a:xfrm>
          <a:prstGeom prst="rect">
            <a:avLst/>
          </a:prstGeom>
          <a:noFill/>
          <a:ln w="9525" algn="ctr">
            <a:noFill/>
            <a:miter lim="800000"/>
            <a:headEnd/>
            <a:tailEnd/>
          </a:ln>
        </p:spPr>
        <p:txBody>
          <a:bodyPr wrap="none" lIns="64291" tIns="32146" rIns="64291" bIns="32146">
            <a:spAutoFit/>
          </a:bodyPr>
          <a:lstStyle/>
          <a:p>
            <a:pPr defTabSz="873125"/>
            <a:r>
              <a:rPr lang="de-DE" sz="1400"/>
              <a:t>TIB Hannover</a:t>
            </a:r>
          </a:p>
        </p:txBody>
      </p:sp>
      <p:pic>
        <p:nvPicPr>
          <p:cNvPr id="18438" name="Picture 9" descr="bonn_thumb"/>
          <p:cNvPicPr>
            <a:picLocks noChangeAspect="1" noChangeArrowheads="1"/>
          </p:cNvPicPr>
          <p:nvPr/>
        </p:nvPicPr>
        <p:blipFill>
          <a:blip r:embed="rId3"/>
          <a:srcRect/>
          <a:stretch>
            <a:fillRect/>
          </a:stretch>
        </p:blipFill>
        <p:spPr bwMode="auto">
          <a:xfrm>
            <a:off x="5284788" y="4149725"/>
            <a:ext cx="3373437" cy="1143000"/>
          </a:xfrm>
          <a:prstGeom prst="rect">
            <a:avLst/>
          </a:prstGeom>
          <a:noFill/>
          <a:ln w="9525">
            <a:noFill/>
            <a:miter lim="800000"/>
            <a:headEnd/>
            <a:tailEnd/>
          </a:ln>
        </p:spPr>
      </p:pic>
      <p:pic>
        <p:nvPicPr>
          <p:cNvPr id="18439" name="Picture 10" descr="koeln_thumb"/>
          <p:cNvPicPr>
            <a:picLocks noChangeAspect="1" noChangeArrowheads="1"/>
          </p:cNvPicPr>
          <p:nvPr/>
        </p:nvPicPr>
        <p:blipFill>
          <a:blip r:embed="rId4"/>
          <a:srcRect/>
          <a:stretch>
            <a:fillRect/>
          </a:stretch>
        </p:blipFill>
        <p:spPr bwMode="auto">
          <a:xfrm>
            <a:off x="1608138" y="4149725"/>
            <a:ext cx="3267075" cy="1135063"/>
          </a:xfrm>
          <a:prstGeom prst="rect">
            <a:avLst/>
          </a:prstGeom>
          <a:noFill/>
          <a:ln w="9525">
            <a:noFill/>
            <a:miter lim="800000"/>
            <a:headEnd/>
            <a:tailEnd/>
          </a:ln>
        </p:spPr>
      </p:pic>
      <p:sp>
        <p:nvSpPr>
          <p:cNvPr id="18440" name="Text Box 11"/>
          <p:cNvSpPr txBox="1">
            <a:spLocks noChangeArrowheads="1"/>
          </p:cNvSpPr>
          <p:nvPr/>
        </p:nvSpPr>
        <p:spPr bwMode="auto">
          <a:xfrm>
            <a:off x="2017713" y="5327650"/>
            <a:ext cx="1260475" cy="304800"/>
          </a:xfrm>
          <a:prstGeom prst="rect">
            <a:avLst/>
          </a:prstGeom>
          <a:noFill/>
          <a:ln w="9525">
            <a:noFill/>
            <a:miter lim="800000"/>
            <a:headEnd/>
            <a:tailEnd/>
          </a:ln>
        </p:spPr>
        <p:txBody>
          <a:bodyPr>
            <a:spAutoFit/>
          </a:bodyPr>
          <a:lstStyle/>
          <a:p>
            <a:r>
              <a:rPr lang="de-DE" sz="1400"/>
              <a:t>ZB MED Köln</a:t>
            </a:r>
          </a:p>
        </p:txBody>
      </p:sp>
      <p:pic>
        <p:nvPicPr>
          <p:cNvPr id="18441" name="Picture 4" descr="lukas_roth_zbw_kiel_aussen_nacht"/>
          <p:cNvPicPr>
            <a:picLocks noChangeAspect="1" noChangeArrowheads="1"/>
          </p:cNvPicPr>
          <p:nvPr/>
        </p:nvPicPr>
        <p:blipFill>
          <a:blip r:embed="rId5"/>
          <a:srcRect/>
          <a:stretch>
            <a:fillRect/>
          </a:stretch>
        </p:blipFill>
        <p:spPr bwMode="auto">
          <a:xfrm>
            <a:off x="4344988" y="2708275"/>
            <a:ext cx="1592262" cy="990600"/>
          </a:xfrm>
          <a:prstGeom prst="rect">
            <a:avLst/>
          </a:prstGeom>
          <a:noFill/>
          <a:ln w="9525">
            <a:noFill/>
            <a:miter lim="800000"/>
            <a:headEnd/>
            <a:tailEnd/>
          </a:ln>
        </p:spPr>
      </p:pic>
      <p:pic>
        <p:nvPicPr>
          <p:cNvPr id="18442" name="Picture 6" descr="zbw1_gallery2"/>
          <p:cNvPicPr>
            <a:picLocks noChangeAspect="1" noChangeArrowheads="1"/>
          </p:cNvPicPr>
          <p:nvPr/>
        </p:nvPicPr>
        <p:blipFill>
          <a:blip r:embed="rId6"/>
          <a:srcRect/>
          <a:stretch>
            <a:fillRect/>
          </a:stretch>
        </p:blipFill>
        <p:spPr bwMode="auto">
          <a:xfrm>
            <a:off x="6500813" y="2708275"/>
            <a:ext cx="1358900" cy="939800"/>
          </a:xfrm>
          <a:prstGeom prst="rect">
            <a:avLst/>
          </a:prstGeom>
          <a:noFill/>
          <a:ln w="9525">
            <a:noFill/>
            <a:miter lim="800000"/>
            <a:headEnd/>
            <a:tailEnd/>
          </a:ln>
        </p:spPr>
      </p:pic>
      <p:sp>
        <p:nvSpPr>
          <p:cNvPr id="18443" name="Text Box 7"/>
          <p:cNvSpPr txBox="1">
            <a:spLocks noChangeArrowheads="1"/>
          </p:cNvSpPr>
          <p:nvPr/>
        </p:nvSpPr>
        <p:spPr bwMode="auto">
          <a:xfrm>
            <a:off x="6500813" y="3675063"/>
            <a:ext cx="1357312" cy="304800"/>
          </a:xfrm>
          <a:prstGeom prst="rect">
            <a:avLst/>
          </a:prstGeom>
          <a:noFill/>
          <a:ln w="9525">
            <a:noFill/>
            <a:miter lim="800000"/>
            <a:headEnd/>
            <a:tailEnd/>
          </a:ln>
        </p:spPr>
        <p:txBody>
          <a:bodyPr wrap="none">
            <a:spAutoFit/>
          </a:bodyPr>
          <a:lstStyle/>
          <a:p>
            <a:r>
              <a:rPr lang="de-DE" sz="1400"/>
              <a:t>ZBW Hamburg</a:t>
            </a:r>
          </a:p>
        </p:txBody>
      </p:sp>
      <p:sp>
        <p:nvSpPr>
          <p:cNvPr id="18444" name="Text Box 5"/>
          <p:cNvSpPr txBox="1">
            <a:spLocks noChangeArrowheads="1"/>
          </p:cNvSpPr>
          <p:nvPr/>
        </p:nvSpPr>
        <p:spPr bwMode="auto">
          <a:xfrm>
            <a:off x="4716463" y="3725863"/>
            <a:ext cx="1023937" cy="276225"/>
          </a:xfrm>
          <a:prstGeom prst="rect">
            <a:avLst/>
          </a:prstGeom>
          <a:noFill/>
          <a:ln w="9525" algn="ctr">
            <a:noFill/>
            <a:miter lim="800000"/>
            <a:headEnd/>
            <a:tailEnd/>
          </a:ln>
        </p:spPr>
        <p:txBody>
          <a:bodyPr lIns="64291" tIns="32146" rIns="64291" bIns="32146">
            <a:spAutoFit/>
          </a:bodyPr>
          <a:lstStyle/>
          <a:p>
            <a:pPr defTabSz="873125"/>
            <a:r>
              <a:rPr lang="de-DE" sz="1400"/>
              <a:t>ZBW Kiel</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404938" y="906463"/>
            <a:ext cx="7127875" cy="360362"/>
          </a:xfrm>
        </p:spPr>
        <p:txBody>
          <a:bodyPr/>
          <a:lstStyle/>
          <a:p>
            <a:r>
              <a:rPr lang="de-DE" sz="2400" smtClean="0"/>
              <a:t>Digital Preservation Pilot Project (Goportis)</a:t>
            </a:r>
          </a:p>
        </p:txBody>
      </p:sp>
      <p:sp>
        <p:nvSpPr>
          <p:cNvPr id="19458" name="Rectangle 3"/>
          <p:cNvSpPr>
            <a:spLocks noGrp="1" noChangeArrowheads="1"/>
          </p:cNvSpPr>
          <p:nvPr>
            <p:ph type="body" idx="1"/>
          </p:nvPr>
        </p:nvSpPr>
        <p:spPr>
          <a:xfrm>
            <a:off x="935038" y="1736725"/>
            <a:ext cx="7923212" cy="3214688"/>
          </a:xfrm>
        </p:spPr>
        <p:txBody>
          <a:bodyPr/>
          <a:lstStyle/>
          <a:p>
            <a:pPr lvl="1"/>
            <a:r>
              <a:rPr lang="de-DE" sz="1600" smtClean="0"/>
              <a:t>April 2010 - September 2011 (18 months)</a:t>
            </a:r>
          </a:p>
          <a:p>
            <a:pPr lvl="1"/>
            <a:endParaRPr lang="de-DE" sz="1600" smtClean="0"/>
          </a:p>
          <a:p>
            <a:pPr lvl="1"/>
            <a:r>
              <a:rPr lang="de-DE" sz="1600" smtClean="0"/>
              <a:t>Personnel involvement:</a:t>
            </a:r>
          </a:p>
          <a:p>
            <a:pPr lvl="2"/>
            <a:r>
              <a:rPr lang="de-DE" smtClean="0"/>
              <a:t>3 project manager (full time -1 for each library)</a:t>
            </a:r>
          </a:p>
          <a:p>
            <a:pPr lvl="2"/>
            <a:r>
              <a:rPr lang="de-DE" smtClean="0"/>
              <a:t>6 librarians (part-time)</a:t>
            </a:r>
          </a:p>
          <a:p>
            <a:pPr lvl="2"/>
            <a:r>
              <a:rPr lang="de-DE" smtClean="0"/>
              <a:t>2 IT-Developer (part-time)</a:t>
            </a:r>
          </a:p>
          <a:p>
            <a:pPr lvl="2"/>
            <a:r>
              <a:rPr lang="de-DE" smtClean="0"/>
              <a:t>1 System-Administrator</a:t>
            </a:r>
          </a:p>
          <a:p>
            <a:pPr lvl="2"/>
            <a:endParaRPr lang="de-DE" smtClean="0"/>
          </a:p>
          <a:p>
            <a:pPr lvl="2">
              <a:buFontTx/>
              <a:buNone/>
            </a:pPr>
            <a:r>
              <a:rPr lang="de-DE" smtClean="0"/>
              <a:t>Status Quo July 2012: </a:t>
            </a:r>
            <a:r>
              <a:rPr lang="en-GB" smtClean="0"/>
              <a:t>Investment in new hardware for a scalable and robust productive system. Last preparations to start the productive system.</a:t>
            </a:r>
            <a:endParaRPr lang="de-DE"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398588" y="906463"/>
            <a:ext cx="7127875" cy="360362"/>
          </a:xfrm>
        </p:spPr>
        <p:txBody>
          <a:bodyPr/>
          <a:lstStyle/>
          <a:p>
            <a:r>
              <a:rPr lang="de-DE" sz="2400" smtClean="0"/>
              <a:t>The Challenge</a:t>
            </a:r>
          </a:p>
        </p:txBody>
      </p:sp>
      <p:pic>
        <p:nvPicPr>
          <p:cNvPr id="20482" name="Picture 3" descr="Challenge klein"/>
          <p:cNvPicPr>
            <a:picLocks noChangeAspect="1" noChangeArrowheads="1"/>
          </p:cNvPicPr>
          <p:nvPr/>
        </p:nvPicPr>
        <p:blipFill>
          <a:blip r:embed="rId2"/>
          <a:srcRect/>
          <a:stretch>
            <a:fillRect/>
          </a:stretch>
        </p:blipFill>
        <p:spPr bwMode="auto">
          <a:xfrm>
            <a:off x="1398588" y="1403350"/>
            <a:ext cx="5830887" cy="4211638"/>
          </a:xfrm>
          <a:prstGeom prst="rect">
            <a:avLst/>
          </a:prstGeom>
          <a:noFill/>
          <a:ln w="9525">
            <a:noFill/>
            <a:miter lim="800000"/>
            <a:headEnd/>
            <a:tailEnd/>
          </a:ln>
        </p:spPr>
      </p:pic>
      <p:sp>
        <p:nvSpPr>
          <p:cNvPr id="20483" name="Text Box 4"/>
          <p:cNvSpPr txBox="1">
            <a:spLocks noChangeArrowheads="1"/>
          </p:cNvSpPr>
          <p:nvPr/>
        </p:nvSpPr>
        <p:spPr bwMode="auto">
          <a:xfrm>
            <a:off x="4938713" y="5710238"/>
            <a:ext cx="1501775" cy="193675"/>
          </a:xfrm>
          <a:prstGeom prst="rect">
            <a:avLst/>
          </a:prstGeom>
          <a:noFill/>
          <a:ln w="9525" algn="ctr">
            <a:noFill/>
            <a:miter lim="800000"/>
            <a:headEnd/>
            <a:tailEnd/>
          </a:ln>
        </p:spPr>
        <p:txBody>
          <a:bodyPr lIns="64291" tIns="32146" rIns="64291" bIns="32146">
            <a:spAutoFit/>
          </a:bodyPr>
          <a:lstStyle/>
          <a:p>
            <a:pPr defTabSz="873125"/>
            <a:r>
              <a:rPr lang="de-DE" sz="800"/>
              <a:t>Picture by Thomas Stracke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466850" y="906463"/>
            <a:ext cx="7127875" cy="360362"/>
          </a:xfrm>
        </p:spPr>
        <p:txBody>
          <a:bodyPr/>
          <a:lstStyle/>
          <a:p>
            <a:r>
              <a:rPr lang="de-DE" sz="2400" smtClean="0"/>
              <a:t>Rise of Data</a:t>
            </a:r>
          </a:p>
        </p:txBody>
      </p:sp>
      <p:sp>
        <p:nvSpPr>
          <p:cNvPr id="21506" name="Text Box 3"/>
          <p:cNvSpPr txBox="1">
            <a:spLocks noChangeArrowheads="1"/>
          </p:cNvSpPr>
          <p:nvPr/>
        </p:nvSpPr>
        <p:spPr bwMode="auto">
          <a:xfrm>
            <a:off x="1466850" y="5314950"/>
            <a:ext cx="6153150" cy="339725"/>
          </a:xfrm>
          <a:prstGeom prst="rect">
            <a:avLst/>
          </a:prstGeom>
          <a:noFill/>
          <a:ln w="9525" algn="ctr">
            <a:noFill/>
            <a:miter lim="800000"/>
            <a:headEnd/>
            <a:tailEnd/>
          </a:ln>
        </p:spPr>
        <p:txBody>
          <a:bodyPr lIns="64291" tIns="32146" rIns="64291" bIns="32146">
            <a:spAutoFit/>
          </a:bodyPr>
          <a:lstStyle/>
          <a:p>
            <a:pPr defTabSz="873125"/>
            <a:r>
              <a:rPr lang="en-US" sz="600"/>
              <a:t>URL: Source of numbers: IDC’s Digital Universe Study, sponsored by EMC, June 2011, </a:t>
            </a:r>
            <a:r>
              <a:rPr lang="de-DE" sz="600">
                <a:hlinkClick r:id="rId2"/>
              </a:rPr>
              <a:t>http://www.emc.com/collateral/demos/microsites/emc-digital-universe-2011/index.htm</a:t>
            </a:r>
            <a:r>
              <a:rPr lang="de-DE" sz="600"/>
              <a:t> </a:t>
            </a:r>
          </a:p>
          <a:p>
            <a:pPr defTabSz="873125"/>
            <a:r>
              <a:rPr lang="de-DE" sz="600"/>
              <a:t>and </a:t>
            </a:r>
            <a:r>
              <a:rPr lang="en-US" sz="600"/>
              <a:t>“The Diverse and Exploding Digital Universe” IDC White Paper, March 2008</a:t>
            </a:r>
            <a:endParaRPr lang="en-US" sz="600">
              <a:hlinkClick r:id="rId3"/>
            </a:endParaRPr>
          </a:p>
          <a:p>
            <a:pPr defTabSz="873125"/>
            <a:r>
              <a:rPr lang="en-US" sz="600">
                <a:hlinkClick r:id="rId3"/>
              </a:rPr>
              <a:t>http://www.emc.com/collateral/analyst-reports/diverse-exploding-digital-universe.pdf</a:t>
            </a:r>
            <a:endParaRPr lang="de-DE" sz="600"/>
          </a:p>
        </p:txBody>
      </p:sp>
      <p:pic>
        <p:nvPicPr>
          <p:cNvPr id="21507" name="Picture 7" descr="Rise of Data"/>
          <p:cNvPicPr>
            <a:picLocks noChangeAspect="1" noChangeArrowheads="1"/>
          </p:cNvPicPr>
          <p:nvPr/>
        </p:nvPicPr>
        <p:blipFill>
          <a:blip r:embed="rId4"/>
          <a:srcRect/>
          <a:stretch>
            <a:fillRect/>
          </a:stretch>
        </p:blipFill>
        <p:spPr bwMode="auto">
          <a:xfrm>
            <a:off x="1476375" y="1485900"/>
            <a:ext cx="6143625" cy="38290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412875" y="906463"/>
            <a:ext cx="7127875" cy="360362"/>
          </a:xfrm>
        </p:spPr>
        <p:txBody>
          <a:bodyPr/>
          <a:lstStyle/>
          <a:p>
            <a:r>
              <a:rPr lang="de-DE" sz="2400" smtClean="0"/>
              <a:t>ZBW – Our digital collections</a:t>
            </a:r>
          </a:p>
        </p:txBody>
      </p:sp>
      <p:sp>
        <p:nvSpPr>
          <p:cNvPr id="22530" name="Rectangle 3"/>
          <p:cNvSpPr>
            <a:spLocks noGrp="1" noChangeArrowheads="1"/>
          </p:cNvSpPr>
          <p:nvPr>
            <p:ph type="body" idx="1"/>
          </p:nvPr>
        </p:nvSpPr>
        <p:spPr>
          <a:xfrm>
            <a:off x="950913" y="1593850"/>
            <a:ext cx="6534150" cy="3571875"/>
          </a:xfrm>
        </p:spPr>
        <p:txBody>
          <a:bodyPr/>
          <a:lstStyle/>
          <a:p>
            <a:pPr lvl="1">
              <a:buFontTx/>
              <a:buNone/>
            </a:pPr>
            <a:r>
              <a:rPr lang="de-DE" sz="1600" smtClean="0"/>
              <a:t>Ingest 2012:</a:t>
            </a:r>
          </a:p>
          <a:p>
            <a:pPr lvl="2"/>
            <a:r>
              <a:rPr lang="de-DE" smtClean="0"/>
              <a:t>DSpace Repository (almost 40,000 PDFs)</a:t>
            </a:r>
          </a:p>
          <a:p>
            <a:pPr lvl="2"/>
            <a:r>
              <a:rPr lang="de-DE" smtClean="0"/>
              <a:t>Newspaper articles (more than 200,000 JPEGs)</a:t>
            </a:r>
          </a:p>
          <a:p>
            <a:pPr lvl="2"/>
            <a:endParaRPr lang="de-DE" smtClean="0"/>
          </a:p>
          <a:p>
            <a:pPr lvl="1">
              <a:buFontTx/>
              <a:buNone/>
            </a:pPr>
            <a:r>
              <a:rPr lang="de-DE" sz="1600" smtClean="0"/>
              <a:t>Future Ingest into the Archive: </a:t>
            </a:r>
          </a:p>
          <a:p>
            <a:pPr lvl="2"/>
            <a:r>
              <a:rPr lang="de-DE" smtClean="0"/>
              <a:t>Journal Articles (more than 23,000 – html objects + PDFs)</a:t>
            </a:r>
          </a:p>
          <a:p>
            <a:pPr lvl="2"/>
            <a:r>
              <a:rPr lang="de-DE" smtClean="0"/>
              <a:t>Web Archiving </a:t>
            </a:r>
          </a:p>
          <a:p>
            <a:pPr lvl="2"/>
            <a:r>
              <a:rPr lang="de-DE" smtClean="0"/>
              <a:t>tbc</a:t>
            </a:r>
          </a:p>
          <a:p>
            <a:pPr lvl="2"/>
            <a:endParaRPr lang="de-DE" smtClean="0"/>
          </a:p>
          <a:p>
            <a:endParaRPr lang="de-DE" sz="160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485900" y="836613"/>
            <a:ext cx="4886325" cy="457200"/>
          </a:xfrm>
        </p:spPr>
        <p:txBody>
          <a:bodyPr/>
          <a:lstStyle/>
          <a:p>
            <a:pPr marL="762000" indent="-762000" defTabSz="1241425"/>
            <a:r>
              <a:rPr lang="de-DE" sz="2400" smtClean="0"/>
              <a:t>Ingest: the manual ZBW Workflow</a:t>
            </a:r>
          </a:p>
        </p:txBody>
      </p:sp>
      <p:sp>
        <p:nvSpPr>
          <p:cNvPr id="23554" name="Rectangle 3"/>
          <p:cNvSpPr>
            <a:spLocks noGrp="1" noChangeArrowheads="1"/>
          </p:cNvSpPr>
          <p:nvPr>
            <p:ph type="body" idx="1"/>
          </p:nvPr>
        </p:nvSpPr>
        <p:spPr>
          <a:xfrm>
            <a:off x="1485900" y="1519238"/>
            <a:ext cx="7131050" cy="4286250"/>
          </a:xfrm>
        </p:spPr>
        <p:txBody>
          <a:bodyPr/>
          <a:lstStyle/>
          <a:p>
            <a:pPr>
              <a:lnSpc>
                <a:spcPct val="80000"/>
              </a:lnSpc>
              <a:buFontTx/>
              <a:buNone/>
            </a:pPr>
            <a:r>
              <a:rPr lang="de-DE" sz="1600" b="1" smtClean="0"/>
              <a:t>The ingest of digital object includes the following tasks</a:t>
            </a:r>
          </a:p>
          <a:p>
            <a:pPr>
              <a:lnSpc>
                <a:spcPct val="80000"/>
              </a:lnSpc>
            </a:pPr>
            <a:r>
              <a:rPr lang="de-DE" sz="1600" smtClean="0"/>
              <a:t>Chose digital Object (+ transfer and upload to Rosetta)</a:t>
            </a:r>
          </a:p>
          <a:p>
            <a:pPr>
              <a:lnSpc>
                <a:spcPct val="80000"/>
              </a:lnSpc>
            </a:pPr>
            <a:r>
              <a:rPr lang="de-DE" sz="1600" smtClean="0"/>
              <a:t>Enrich with metadata (from consortial catalogue)</a:t>
            </a:r>
          </a:p>
          <a:p>
            <a:pPr>
              <a:lnSpc>
                <a:spcPct val="80000"/>
              </a:lnSpc>
            </a:pPr>
            <a:endParaRPr lang="de-DE" sz="1600" smtClean="0"/>
          </a:p>
          <a:p>
            <a:pPr>
              <a:lnSpc>
                <a:spcPct val="80000"/>
              </a:lnSpc>
              <a:buFontTx/>
              <a:buNone/>
            </a:pPr>
            <a:r>
              <a:rPr lang="de-DE" sz="1600" b="1" smtClean="0"/>
              <a:t>Rosetta performs following Ingest tasks automatically</a:t>
            </a:r>
          </a:p>
          <a:p>
            <a:pPr>
              <a:lnSpc>
                <a:spcPct val="80000"/>
              </a:lnSpc>
            </a:pPr>
            <a:r>
              <a:rPr lang="de-DE" sz="1600" smtClean="0"/>
              <a:t>Run Virus Check</a:t>
            </a:r>
          </a:p>
          <a:p>
            <a:pPr>
              <a:lnSpc>
                <a:spcPct val="80000"/>
              </a:lnSpc>
            </a:pPr>
            <a:r>
              <a:rPr lang="de-DE" sz="1600" smtClean="0"/>
              <a:t>Identify Format (DROID)</a:t>
            </a:r>
          </a:p>
          <a:p>
            <a:pPr>
              <a:lnSpc>
                <a:spcPct val="80000"/>
              </a:lnSpc>
            </a:pPr>
            <a:r>
              <a:rPr lang="de-DE" sz="1600" smtClean="0"/>
              <a:t>Check if file is valid and well formed (JHOVE)</a:t>
            </a:r>
          </a:p>
          <a:p>
            <a:pPr>
              <a:lnSpc>
                <a:spcPct val="80000"/>
              </a:lnSpc>
            </a:pPr>
            <a:r>
              <a:rPr lang="de-DE" sz="1600" smtClean="0"/>
              <a:t>Create technical metadata</a:t>
            </a:r>
          </a:p>
          <a:p>
            <a:pPr>
              <a:lnSpc>
                <a:spcPct val="80000"/>
              </a:lnSpc>
            </a:pPr>
            <a:r>
              <a:rPr lang="de-DE" sz="1600" smtClean="0"/>
              <a:t>Create Checksums for object</a:t>
            </a:r>
          </a:p>
          <a:p>
            <a:pPr>
              <a:lnSpc>
                <a:spcPct val="80000"/>
              </a:lnSpc>
            </a:pPr>
            <a:endParaRPr lang="de-DE" sz="1600" smtClean="0"/>
          </a:p>
          <a:p>
            <a:pPr>
              <a:lnSpc>
                <a:spcPct val="80000"/>
              </a:lnSpc>
              <a:buFontTx/>
              <a:buNone/>
            </a:pPr>
            <a:r>
              <a:rPr lang="de-DE" sz="1600" b="1" smtClean="0"/>
              <a:t>Additional task after the Ingest if file not valid / well-formed</a:t>
            </a:r>
          </a:p>
          <a:p>
            <a:pPr>
              <a:lnSpc>
                <a:spcPct val="80000"/>
              </a:lnSpc>
            </a:pPr>
            <a:r>
              <a:rPr lang="de-DE" sz="1600" b="1" smtClean="0"/>
              <a:t> </a:t>
            </a:r>
            <a:r>
              <a:rPr lang="de-DE" sz="1600" smtClean="0"/>
              <a:t>migrate to valid and well formed file</a:t>
            </a:r>
          </a:p>
          <a:p>
            <a:pPr>
              <a:lnSpc>
                <a:spcPct val="80000"/>
              </a:lnSpc>
              <a:buFontTx/>
              <a:buNone/>
            </a:pPr>
            <a:endParaRPr lang="de-DE" sz="1600" smtClean="0"/>
          </a:p>
          <a:p>
            <a:pPr>
              <a:lnSpc>
                <a:spcPct val="80000"/>
              </a:lnSpc>
              <a:buFontTx/>
              <a:buNone/>
            </a:pPr>
            <a:r>
              <a:rPr lang="de-DE" sz="1600" smtClean="0">
                <a:sym typeface="Wingdings" pitchFamily="2" charset="2"/>
              </a:rPr>
              <a:t></a:t>
            </a:r>
            <a:r>
              <a:rPr lang="de-DE" sz="1600" i="1" smtClean="0"/>
              <a:t>The estimated time per digital object if ingested by hand adds up to 15 minutes. Estimated personnel cost for 15 minutes: around 10 Euros (including migration, if necessary)</a:t>
            </a:r>
            <a:endParaRPr lang="de-DE" sz="1600" smtClean="0"/>
          </a:p>
          <a:p>
            <a:pPr>
              <a:lnSpc>
                <a:spcPct val="80000"/>
              </a:lnSpc>
            </a:pPr>
            <a:endParaRPr lang="de-DE" sz="1600" smtClean="0"/>
          </a:p>
          <a:p>
            <a:pPr>
              <a:lnSpc>
                <a:spcPct val="80000"/>
              </a:lnSpc>
            </a:pPr>
            <a:endParaRPr lang="de-DE" sz="160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390650" y="908050"/>
            <a:ext cx="3706813" cy="269875"/>
          </a:xfrm>
        </p:spPr>
        <p:txBody>
          <a:bodyPr/>
          <a:lstStyle/>
          <a:p>
            <a:pPr marL="762000" indent="-762000" defTabSz="1241425"/>
            <a:r>
              <a:rPr lang="de-DE" sz="2400" smtClean="0"/>
              <a:t>Ingest: Personnel Costs</a:t>
            </a:r>
          </a:p>
        </p:txBody>
      </p:sp>
      <p:pic>
        <p:nvPicPr>
          <p:cNvPr id="24578" name="Picture 3" descr="time and personnel cost"/>
          <p:cNvPicPr>
            <a:picLocks noChangeAspect="1" noChangeArrowheads="1"/>
          </p:cNvPicPr>
          <p:nvPr/>
        </p:nvPicPr>
        <p:blipFill>
          <a:blip r:embed="rId2"/>
          <a:srcRect/>
          <a:stretch>
            <a:fillRect/>
          </a:stretch>
        </p:blipFill>
        <p:spPr bwMode="auto">
          <a:xfrm>
            <a:off x="1390650" y="1393825"/>
            <a:ext cx="6423025" cy="4203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oportis-intern-D">
  <a:themeElements>
    <a:clrScheme name="">
      <a:dk1>
        <a:srgbClr val="005C6F"/>
      </a:dk1>
      <a:lt1>
        <a:srgbClr val="FFFFFF"/>
      </a:lt1>
      <a:dk2>
        <a:srgbClr val="005C6F"/>
      </a:dk2>
      <a:lt2>
        <a:srgbClr val="FFFFFF"/>
      </a:lt2>
      <a:accent1>
        <a:srgbClr val="B39500"/>
      </a:accent1>
      <a:accent2>
        <a:srgbClr val="FF9B05"/>
      </a:accent2>
      <a:accent3>
        <a:srgbClr val="FFFFFF"/>
      </a:accent3>
      <a:accent4>
        <a:srgbClr val="004D5E"/>
      </a:accent4>
      <a:accent5>
        <a:srgbClr val="D6C8AA"/>
      </a:accent5>
      <a:accent6>
        <a:srgbClr val="E78C04"/>
      </a:accent6>
      <a:hlink>
        <a:srgbClr val="FF9B05"/>
      </a:hlink>
      <a:folHlink>
        <a:srgbClr val="FF9B05"/>
      </a:folHlink>
    </a:clrScheme>
    <a:fontScheme name="Goportis-intern-D">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Goportis-inter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portis-inter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portis-inter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portis-inter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portis-inter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portis-inter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portis-intern-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portis-inter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portis-inter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portis-inter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portis-inter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portis-inter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portis-intern-D 13">
        <a:dk1>
          <a:srgbClr val="007D93"/>
        </a:dk1>
        <a:lt1>
          <a:srgbClr val="FFFFFF"/>
        </a:lt1>
        <a:dk2>
          <a:srgbClr val="007D93"/>
        </a:dk2>
        <a:lt2>
          <a:srgbClr val="808080"/>
        </a:lt2>
        <a:accent1>
          <a:srgbClr val="BBE0E3"/>
        </a:accent1>
        <a:accent2>
          <a:srgbClr val="333399"/>
        </a:accent2>
        <a:accent3>
          <a:srgbClr val="FFFFFF"/>
        </a:accent3>
        <a:accent4>
          <a:srgbClr val="006A7D"/>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xternal Document" ma:contentTypeID="0x010100D21F5325077A3040AF71719A18A5123600347BF9C197B2B8459A09E01A06CC79AC" ma:contentTypeVersion="2" ma:contentTypeDescription="" ma:contentTypeScope="" ma:versionID="31c9b9cfb4eccd0c0c9bee418380251a">
  <xsd:schema xmlns:xsd="http://www.w3.org/2001/XMLSchema" xmlns:p="http://schemas.microsoft.com/office/2006/metadata/properties" xmlns:ns2="0fa2fffc-844c-4eb5-bf9b-0198ba866acd" targetNamespace="http://schemas.microsoft.com/office/2006/metadata/properties" ma:root="true" ma:fieldsID="9e1ef21d00f33b673649eb84d476498e" ns2:_="">
    <xsd:import namespace="0fa2fffc-844c-4eb5-bf9b-0198ba866acd"/>
    <xsd:element name="properties">
      <xsd:complexType>
        <xsd:sequence>
          <xsd:element name="documentManagement">
            <xsd:complexType>
              <xsd:all>
                <xsd:element ref="ns2:FileVersion" minOccurs="0"/>
                <xsd:element ref="ns2:Document_x0020_Type" minOccurs="0"/>
                <xsd:element ref="ns2:Departments" minOccurs="0"/>
                <xsd:element ref="ns2:Review_x0020_Due_x0020_Date" minOccurs="0"/>
                <xsd:element ref="ns2:Document_x0020_use" minOccurs="0"/>
                <xsd:element ref="ns2:Keyword" minOccurs="0"/>
              </xsd:all>
            </xsd:complexType>
          </xsd:element>
        </xsd:sequence>
      </xsd:complexType>
    </xsd:element>
  </xsd:schema>
  <xsd:schema xmlns:xsd="http://www.w3.org/2001/XMLSchema" xmlns:dms="http://schemas.microsoft.com/office/2006/documentManagement/types" targetNamespace="0fa2fffc-844c-4eb5-bf9b-0198ba866acd" elementFormDefault="qualified">
    <xsd:import namespace="http://schemas.microsoft.com/office/2006/documentManagement/types"/>
    <xsd:element name="FileVersion" ma:index="8" nillable="true" ma:displayName="FileVersion" ma:internalName="FileVersion">
      <xsd:simpleType>
        <xsd:restriction base="dms:Text">
          <xsd:maxLength value="255"/>
        </xsd:restriction>
      </xsd:simpleType>
    </xsd:element>
    <xsd:element name="Document_x0020_Type" ma:index="9" nillable="true" ma:displayName="Document Type" ma:internalName="Document_x0020_Type">
      <xsd:simpleType>
        <xsd:restriction base="dms:Text">
          <xsd:maxLength value="255"/>
        </xsd:restriction>
      </xsd:simpleType>
    </xsd:element>
    <xsd:element name="Departments" ma:index="10" nillable="true" ma:displayName="Departments" ma:internalName="Departments">
      <xsd:simpleType>
        <xsd:restriction base="dms:Text">
          <xsd:maxLength value="255"/>
        </xsd:restriction>
      </xsd:simpleType>
    </xsd:element>
    <xsd:element name="Review_x0020_Due_x0020_Date" ma:index="11" nillable="true" ma:displayName="Review Due Date" ma:format="DateOnly" ma:internalName="Review_x0020_Due_x0020_Date">
      <xsd:simpleType>
        <xsd:restriction base="dms:DateTime"/>
      </xsd:simpleType>
    </xsd:element>
    <xsd:element name="Document_x0020_use" ma:index="12" nillable="true" ma:displayName="Document use" ma:internalName="Document_x0020_use">
      <xsd:simpleType>
        <xsd:restriction base="dms:Text">
          <xsd:maxLength value="255"/>
        </xsd:restriction>
      </xsd:simpleType>
    </xsd:element>
    <xsd:element name="Keyword" ma:index="13" nillable="true" ma:displayName="Keyword" ma:internalName="Keyword">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Keyword xmlns="0fa2fffc-844c-4eb5-bf9b-0198ba866acd" xsi:nil="true"/>
    <Departments xmlns="0fa2fffc-844c-4eb5-bf9b-0198ba866acd" xsi:nil="true"/>
    <Review_x0020_Due_x0020_Date xmlns="0fa2fffc-844c-4eb5-bf9b-0198ba866acd" xsi:nil="true"/>
    <Document_x0020_use xmlns="0fa2fffc-844c-4eb5-bf9b-0198ba866acd" xsi:nil="true"/>
    <Document_x0020_Type xmlns="0fa2fffc-844c-4eb5-bf9b-0198ba866acd">Documents for publishing</Document_x0020_Type>
    <FileVersion xmlns="0fa2fffc-844c-4eb5-bf9b-0198ba866acd">1</FileVersion>
  </documentManagement>
</p:properties>
</file>

<file path=customXml/itemProps1.xml><?xml version="1.0" encoding="utf-8"?>
<ds:datastoreItem xmlns:ds="http://schemas.openxmlformats.org/officeDocument/2006/customXml" ds:itemID="{95311117-DA75-4AB5-B52F-616037F4552C}"/>
</file>

<file path=customXml/itemProps2.xml><?xml version="1.0" encoding="utf-8"?>
<ds:datastoreItem xmlns:ds="http://schemas.openxmlformats.org/officeDocument/2006/customXml" ds:itemID="{89A88012-06ED-49A7-A5EF-376FEE215139}"/>
</file>

<file path=customXml/itemProps3.xml><?xml version="1.0" encoding="utf-8"?>
<ds:datastoreItem xmlns:ds="http://schemas.openxmlformats.org/officeDocument/2006/customXml" ds:itemID="{06CF133A-76F6-4EA9-B86F-B7C71AB8593E}"/>
</file>

<file path=docProps/app.xml><?xml version="1.0" encoding="utf-8"?>
<Properties xmlns="http://schemas.openxmlformats.org/officeDocument/2006/extended-properties" xmlns:vt="http://schemas.openxmlformats.org/officeDocument/2006/docPropsVTypes">
  <Template>Goportis-intern-D</Template>
  <TotalTime>0</TotalTime>
  <Words>826</Words>
  <Application>Microsoft Office PowerPoint</Application>
  <PresentationFormat>On-screen Show (4:3)</PresentationFormat>
  <Paragraphs>147</Paragraphs>
  <Slides>22</Slides>
  <Notes>1</Notes>
  <HiddenSlides>0</HiddenSlides>
  <MMClips>0</MMClips>
  <ScaleCrop>false</ScaleCrop>
  <HeadingPairs>
    <vt:vector size="6" baseType="variant">
      <vt:variant>
        <vt:lpstr>Verwendete Schriftarten</vt:lpstr>
      </vt:variant>
      <vt:variant>
        <vt:i4>3</vt:i4>
      </vt:variant>
      <vt:variant>
        <vt:lpstr>Entwurfsvorlage</vt:lpstr>
      </vt:variant>
      <vt:variant>
        <vt:i4>1</vt:i4>
      </vt:variant>
      <vt:variant>
        <vt:lpstr>Folientitel</vt:lpstr>
      </vt:variant>
      <vt:variant>
        <vt:i4>22</vt:i4>
      </vt:variant>
    </vt:vector>
  </HeadingPairs>
  <TitlesOfParts>
    <vt:vector size="26" baseType="lpstr">
      <vt:lpstr>Arial</vt:lpstr>
      <vt:lpstr>ＭＳ Ｐゴシック</vt:lpstr>
      <vt:lpstr>Wingdings</vt:lpstr>
      <vt:lpstr>Goportis-intern-D</vt:lpstr>
      <vt:lpstr>Folie 1</vt:lpstr>
      <vt:lpstr>Preview</vt:lpstr>
      <vt:lpstr>Goportis</vt:lpstr>
      <vt:lpstr>Digital Preservation Pilot Project (Goportis)</vt:lpstr>
      <vt:lpstr>The Challenge</vt:lpstr>
      <vt:lpstr>Rise of Data</vt:lpstr>
      <vt:lpstr>ZBW – Our digital collections</vt:lpstr>
      <vt:lpstr>Ingest: the manual ZBW Workflow</vt:lpstr>
      <vt:lpstr>Ingest: Personnel Costs</vt:lpstr>
      <vt:lpstr>Our Decision (ZBW)</vt:lpstr>
      <vt:lpstr>There are already many wheels</vt:lpstr>
      <vt:lpstr>Does everybody need a wheel?</vt:lpstr>
      <vt:lpstr>Submission Application Costs</vt:lpstr>
      <vt:lpstr>Workflow: Submission Application</vt:lpstr>
      <vt:lpstr>Ingest: The automatic Workflow</vt:lpstr>
      <vt:lpstr>Submission Application Tasks</vt:lpstr>
      <vt:lpstr>Folie 17</vt:lpstr>
      <vt:lpstr>JHOVE Validation: PDF</vt:lpstr>
      <vt:lpstr>Automatic Validation</vt:lpstr>
      <vt:lpstr>Pushing 100% Automation</vt:lpstr>
      <vt:lpstr>Summary and Future Work</vt:lpstr>
      <vt:lpstr>Folie 22</vt:lpstr>
    </vt:vector>
  </TitlesOfParts>
  <Company>TIB/UB Hannover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Team TIB/UB</dc:creator>
  <cp:lastModifiedBy>Standard</cp:lastModifiedBy>
  <cp:revision>136</cp:revision>
  <cp:lastPrinted>2007-09-13T09:22:18Z</cp:lastPrinted>
  <dcterms:created xsi:type="dcterms:W3CDTF">2009-03-12T08:11:41Z</dcterms:created>
  <dcterms:modified xsi:type="dcterms:W3CDTF">2012-07-13T10:01:53Z</dcterms:modified>
  <cp:contentType>Documents for publishing</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0x010100D21F5325077A3040AF71719A18A5123600347BF9C197B2B8459A09E01A06CC79AC</vt:lpwstr>
  </property>
  <property fmtid="{D5CDD505-2E9C-101B-9397-08002B2CF9AE}" pid="3" name="Customer view">
    <vt:lpwstr>true</vt:lpwstr>
  </property>
</Properties>
</file>